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5" r:id="rId2"/>
    <p:sldId id="256" r:id="rId3"/>
    <p:sldId id="284" r:id="rId4"/>
    <p:sldId id="257" r:id="rId5"/>
    <p:sldId id="258" r:id="rId6"/>
    <p:sldId id="259" r:id="rId7"/>
    <p:sldId id="260" r:id="rId8"/>
    <p:sldId id="262" r:id="rId9"/>
    <p:sldId id="261" r:id="rId10"/>
    <p:sldId id="264" r:id="rId11"/>
    <p:sldId id="265" r:id="rId12"/>
    <p:sldId id="266" r:id="rId13"/>
    <p:sldId id="267" r:id="rId14"/>
    <p:sldId id="276" r:id="rId15"/>
    <p:sldId id="268" r:id="rId16"/>
    <p:sldId id="282" r:id="rId17"/>
    <p:sldId id="269" r:id="rId18"/>
    <p:sldId id="278" r:id="rId19"/>
    <p:sldId id="270" r:id="rId20"/>
    <p:sldId id="279" r:id="rId21"/>
    <p:sldId id="271" r:id="rId22"/>
    <p:sldId id="280" r:id="rId23"/>
    <p:sldId id="272" r:id="rId24"/>
    <p:sldId id="281" r:id="rId25"/>
    <p:sldId id="273" r:id="rId26"/>
    <p:sldId id="277" r:id="rId27"/>
    <p:sldId id="274" r:id="rId28"/>
    <p:sldId id="283" r:id="rId2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AC881-782C-4EC2-B1AA-DC1DCF1B3C37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365BA-E092-4C0F-879B-08F812CFD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DB9D1-33D4-4A45-933F-C017E406A27E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1887E-8023-4621-A192-EA1083613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4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84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259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685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870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415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152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872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80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291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118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47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9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101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887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357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898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647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6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515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20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22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0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014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583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9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292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505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887E-8023-4621-A192-EA10836131D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92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19872" y="1628800"/>
            <a:ext cx="547260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3928" y="3886200"/>
            <a:ext cx="4536504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25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19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30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11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99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83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27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26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23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24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49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6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23FAA-90CE-4919-8D2B-03F83558360A}" type="datetimeFigureOut">
              <a:rPr lang="cs-CZ" smtClean="0"/>
              <a:t>14.3.2017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1E8C-1C00-4F7F-A455-6419124877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88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Tx/>
        <a:buBlip>
          <a:blip r:embed="rId1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y\MA21 2017\VF 2017\pozvánka, plakát\Pozvánka na fórum Porubské desatero 2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29450"/>
          <a:stretch/>
        </p:blipFill>
        <p:spPr bwMode="auto">
          <a:xfrm>
            <a:off x="2107933" y="655"/>
            <a:ext cx="7056784" cy="68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302433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 smtClean="0"/>
              <a:t>Výstavba </a:t>
            </a:r>
            <a:r>
              <a:rPr lang="cs-CZ" sz="2700" dirty="0"/>
              <a:t>je dána parametry územního plánu. Povolování staveb je v </a:t>
            </a:r>
            <a:r>
              <a:rPr lang="cs-CZ" sz="2700" dirty="0" smtClean="0"/>
              <a:t>souladu se </a:t>
            </a:r>
            <a:r>
              <a:rPr lang="cs-CZ" sz="2700" dirty="0"/>
              <a:t>stavebním zákonem a rozhoduje stavební úřad. Městský obvod může ovlivnit výstavbu </a:t>
            </a:r>
            <a:r>
              <a:rPr lang="cs-CZ" sz="2700" dirty="0" smtClean="0"/>
              <a:t>pouze na </a:t>
            </a:r>
            <a:r>
              <a:rPr lang="cs-CZ" sz="2700" dirty="0"/>
              <a:t>pozemcích jemu svěřených či jej přímo </a:t>
            </a:r>
            <a:r>
              <a:rPr lang="cs-CZ" sz="2700" dirty="0" smtClean="0"/>
              <a:t>ovlivňujících.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6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230425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4. Nedostatek </a:t>
            </a:r>
            <a:r>
              <a:rPr lang="cs-CZ" sz="3600" dirty="0"/>
              <a:t>parkovacích míst zvláště pro rezidenty (využití dvorů)</a:t>
            </a:r>
            <a:endParaRPr lang="cs-CZ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39388" r="27261" b="15958"/>
          <a:stretch/>
        </p:blipFill>
        <p:spPr bwMode="auto">
          <a:xfrm>
            <a:off x="1043607" y="2614801"/>
            <a:ext cx="6878175" cy="370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9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500" dirty="0" smtClean="0"/>
              <a:t>V</a:t>
            </a:r>
            <a:r>
              <a:rPr lang="cs-CZ" sz="2500" dirty="0"/>
              <a:t> roce 2016 bylo vybudováno 200 dočasných odstavných míst na různých lokalitách v </a:t>
            </a:r>
            <a:r>
              <a:rPr lang="cs-CZ" sz="2500" dirty="0" err="1" smtClean="0"/>
              <a:t>Porubě</a:t>
            </a:r>
            <a:r>
              <a:rPr lang="cs-CZ" sz="2500" dirty="0" smtClean="0"/>
              <a:t>.</a:t>
            </a:r>
            <a:endParaRPr lang="cs-CZ" sz="2500" dirty="0"/>
          </a:p>
          <a:p>
            <a:pPr>
              <a:spcBef>
                <a:spcPts val="1800"/>
              </a:spcBef>
            </a:pPr>
            <a:r>
              <a:rPr lang="cs-CZ" sz="2500" dirty="0"/>
              <a:t>V</a:t>
            </a:r>
            <a:r>
              <a:rPr lang="cs-CZ" sz="2500" dirty="0" smtClean="0"/>
              <a:t> </a:t>
            </a:r>
            <a:r>
              <a:rPr lang="cs-CZ" sz="2500" dirty="0"/>
              <a:t>roce 2017 proběhne výstavba nového parkoviště na ulici Alžírská – celkem asi 136 </a:t>
            </a:r>
            <a:r>
              <a:rPr lang="cs-CZ" sz="2500" dirty="0" smtClean="0"/>
              <a:t>míst.</a:t>
            </a:r>
            <a:endParaRPr lang="cs-CZ" sz="2500" dirty="0"/>
          </a:p>
          <a:p>
            <a:pPr>
              <a:spcBef>
                <a:spcPts val="1800"/>
              </a:spcBef>
            </a:pPr>
            <a:r>
              <a:rPr lang="cs-CZ" sz="2500" dirty="0"/>
              <a:t>V</a:t>
            </a:r>
            <a:r>
              <a:rPr lang="cs-CZ" sz="2500" dirty="0"/>
              <a:t> plánu na rok 2017 je výstavba cca 300 </a:t>
            </a:r>
            <a:r>
              <a:rPr lang="cs-CZ" sz="2500" dirty="0" smtClean="0"/>
              <a:t>dočasných </a:t>
            </a:r>
            <a:r>
              <a:rPr lang="cs-CZ" sz="2500" dirty="0"/>
              <a:t>odstavných míst na zatravňovacích </a:t>
            </a:r>
            <a:r>
              <a:rPr lang="cs-CZ" sz="2500" dirty="0" smtClean="0"/>
              <a:t>tvárnicích v</a:t>
            </a:r>
            <a:r>
              <a:rPr lang="cs-CZ" sz="2500" dirty="0"/>
              <a:t> různých lokalitách v </a:t>
            </a:r>
            <a:r>
              <a:rPr lang="cs-CZ" sz="2500" dirty="0" err="1"/>
              <a:t>Porubě</a:t>
            </a:r>
            <a:r>
              <a:rPr lang="cs-CZ" sz="2500" dirty="0"/>
              <a:t>, do konce května 80 nových míst (např. ul. Dětská</a:t>
            </a:r>
            <a:r>
              <a:rPr lang="cs-CZ" sz="2500" dirty="0" smtClean="0"/>
              <a:t>).</a:t>
            </a:r>
            <a:endParaRPr lang="cs-CZ" sz="2500" dirty="0"/>
          </a:p>
          <a:p>
            <a:pPr>
              <a:spcBef>
                <a:spcPts val="1800"/>
              </a:spcBef>
            </a:pPr>
            <a:r>
              <a:rPr lang="cs-CZ" sz="2500" dirty="0"/>
              <a:t>V</a:t>
            </a:r>
            <a:r>
              <a:rPr lang="cs-CZ" sz="2500" dirty="0"/>
              <a:t> současné době příprava </a:t>
            </a:r>
            <a:r>
              <a:rPr lang="cs-CZ" sz="2500" dirty="0" smtClean="0"/>
              <a:t>projektové dokumentace </a:t>
            </a:r>
            <a:r>
              <a:rPr lang="cs-CZ" sz="2500" dirty="0"/>
              <a:t>k výstavbě podzemního parkoviště na Alšově </a:t>
            </a:r>
            <a:r>
              <a:rPr lang="cs-CZ" sz="2500" dirty="0" smtClean="0"/>
              <a:t>náměstí.</a:t>
            </a:r>
            <a:endParaRPr lang="cs-CZ" sz="2500" dirty="0"/>
          </a:p>
          <a:p>
            <a:pPr marL="0" indent="0">
              <a:spcBef>
                <a:spcPts val="1800"/>
              </a:spcBef>
              <a:buNone/>
            </a:pPr>
            <a:endParaRPr lang="cs-CZ" sz="2500" dirty="0"/>
          </a:p>
          <a:p>
            <a:pPr>
              <a:spcBef>
                <a:spcPts val="18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8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5. Znečišťování </a:t>
            </a:r>
            <a:r>
              <a:rPr lang="cs-CZ" sz="4000" dirty="0"/>
              <a:t>veřejných prostranství psími exkrementy a absence kontroly městské </a:t>
            </a:r>
            <a:r>
              <a:rPr lang="cs-CZ" sz="4000" dirty="0" smtClean="0"/>
              <a:t>policie </a:t>
            </a:r>
            <a:endParaRPr lang="cs-CZ" sz="4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t="26679" r="27255" b="20736"/>
          <a:stretch/>
        </p:blipFill>
        <p:spPr bwMode="auto">
          <a:xfrm>
            <a:off x="1835696" y="3006500"/>
            <a:ext cx="5548956" cy="340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800" dirty="0"/>
              <a:t>N</a:t>
            </a:r>
            <a:r>
              <a:rPr lang="cs-CZ" sz="2800" dirty="0" smtClean="0"/>
              <a:t>eustále </a:t>
            </a:r>
            <a:r>
              <a:rPr lang="cs-CZ" sz="2800" dirty="0"/>
              <a:t>jsou prováděny práce spočívající v úklidu psích exkrementů pracovníky VPP (</a:t>
            </a:r>
            <a:r>
              <a:rPr lang="cs-CZ" sz="2800" b="1" dirty="0"/>
              <a:t>současný stav 47 pracovníků, 3 vysavače</a:t>
            </a:r>
            <a:r>
              <a:rPr lang="cs-CZ" sz="2800" b="1" dirty="0" smtClean="0"/>
              <a:t>).</a:t>
            </a:r>
            <a:endParaRPr lang="cs-CZ" sz="2800" dirty="0"/>
          </a:p>
          <a:p>
            <a:pPr>
              <a:spcBef>
                <a:spcPts val="1800"/>
              </a:spcBef>
            </a:pPr>
            <a:r>
              <a:rPr lang="cs-CZ" sz="2800" dirty="0" smtClean="0"/>
              <a:t>Připravuje </a:t>
            </a:r>
            <a:r>
              <a:rPr lang="cs-CZ" sz="2800" dirty="0"/>
              <a:t>se rozšíření spolupráce </a:t>
            </a:r>
            <a:r>
              <a:rPr lang="cs-CZ" sz="2800" dirty="0" err="1"/>
              <a:t>MOb</a:t>
            </a:r>
            <a:r>
              <a:rPr lang="cs-CZ" sz="2800" dirty="0"/>
              <a:t> Poruba s úřadem práce – </a:t>
            </a:r>
            <a:r>
              <a:rPr lang="cs-CZ" sz="2800" b="1" dirty="0"/>
              <a:t>výsledkem by mohlo být 20-30 nových pracovníků zaměřujících se na úklid </a:t>
            </a:r>
            <a:r>
              <a:rPr lang="cs-CZ" sz="2800" b="1" dirty="0" smtClean="0"/>
              <a:t>obvodu </a:t>
            </a:r>
            <a:r>
              <a:rPr lang="cs-CZ" sz="2800" dirty="0"/>
              <a:t>(veřejná služba</a:t>
            </a:r>
            <a:r>
              <a:rPr lang="cs-CZ" sz="2800" dirty="0" smtClean="0"/>
              <a:t>).</a:t>
            </a:r>
            <a:endParaRPr lang="cs-CZ" sz="2800" dirty="0"/>
          </a:p>
          <a:p>
            <a:pPr>
              <a:spcBef>
                <a:spcPts val="1800"/>
              </a:spcBef>
            </a:pPr>
            <a:r>
              <a:rPr lang="cs-CZ" sz="2800" dirty="0"/>
              <a:t>P</a:t>
            </a:r>
            <a:r>
              <a:rPr lang="cs-CZ" sz="2800" dirty="0" smtClean="0"/>
              <a:t>ožadavek </a:t>
            </a:r>
            <a:r>
              <a:rPr lang="cs-CZ" sz="2800" dirty="0"/>
              <a:t>na častější kontroly městské policie byl řešen při pravidelných pracovních </a:t>
            </a:r>
            <a:r>
              <a:rPr lang="cs-CZ" sz="2800" dirty="0" smtClean="0"/>
              <a:t>schůzích MP </a:t>
            </a:r>
            <a:r>
              <a:rPr lang="cs-CZ" sz="2800" dirty="0"/>
              <a:t>se starostou a místostarosty </a:t>
            </a:r>
            <a:r>
              <a:rPr lang="cs-CZ" sz="2800" dirty="0" err="1"/>
              <a:t>MOb</a:t>
            </a:r>
            <a:r>
              <a:rPr lang="cs-CZ" sz="2800" dirty="0"/>
              <a:t> </a:t>
            </a:r>
            <a:r>
              <a:rPr lang="cs-CZ" sz="2800" dirty="0" smtClean="0"/>
              <a:t>Poruba.</a:t>
            </a:r>
            <a:endParaRPr lang="cs-CZ" sz="2800" dirty="0"/>
          </a:p>
          <a:p>
            <a:pPr>
              <a:spcBef>
                <a:spcPts val="1800"/>
              </a:spcBef>
            </a:pPr>
            <a:r>
              <a:rPr lang="cs-CZ" sz="2800" dirty="0" smtClean="0"/>
              <a:t>V</a:t>
            </a:r>
            <a:r>
              <a:rPr lang="cs-CZ" sz="2800" dirty="0"/>
              <a:t> jarním období </a:t>
            </a:r>
            <a:r>
              <a:rPr lang="cs-CZ" sz="2800" dirty="0" smtClean="0"/>
              <a:t>2017 se </a:t>
            </a:r>
            <a:r>
              <a:rPr lang="cs-CZ" sz="2800" dirty="0"/>
              <a:t>městská policie více zaměří na kontrolu majitelů </a:t>
            </a:r>
            <a:r>
              <a:rPr lang="cs-CZ" sz="2800" dirty="0" smtClean="0"/>
              <a:t>psů.</a:t>
            </a:r>
            <a:endParaRPr lang="cs-CZ" sz="2800" dirty="0"/>
          </a:p>
          <a:p>
            <a:pPr marL="0" indent="0">
              <a:spcBef>
                <a:spcPts val="1800"/>
              </a:spcBef>
              <a:buNone/>
            </a:pPr>
            <a:endParaRPr lang="cs-CZ" sz="2500" dirty="0"/>
          </a:p>
          <a:p>
            <a:pPr>
              <a:spcBef>
                <a:spcPts val="18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1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6. Oblouk </a:t>
            </a:r>
            <a:r>
              <a:rPr lang="cs-CZ" sz="4000" dirty="0"/>
              <a:t>– brána do Poruby (obnovení důstojného vjezdu do Poruby tak, jak to bylo koncipováno při výstavbě Poruby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pic>
        <p:nvPicPr>
          <p:cNvPr id="8194" name="Picture 2" descr="C:\Users\koty\Pictures\park\376A5316-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212976"/>
            <a:ext cx="5256583" cy="350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500" dirty="0" smtClean="0"/>
              <a:t>Budova </a:t>
            </a:r>
            <a:r>
              <a:rPr lang="cs-CZ" sz="2500" dirty="0"/>
              <a:t>„Oblouk“ je ve spoluvlastnictví </a:t>
            </a:r>
            <a:r>
              <a:rPr lang="cs-CZ" sz="2500" dirty="0" err="1"/>
              <a:t>Residomo</a:t>
            </a:r>
            <a:r>
              <a:rPr lang="cs-CZ" sz="2500" dirty="0"/>
              <a:t>, s.r.o</a:t>
            </a:r>
            <a:r>
              <a:rPr lang="cs-CZ" sz="2500" dirty="0" smtClean="0"/>
              <a:t>.,</a:t>
            </a:r>
            <a:r>
              <a:rPr lang="cs-CZ" sz="2500" dirty="0"/>
              <a:t> </a:t>
            </a:r>
            <a:r>
              <a:rPr lang="cs-CZ" sz="2500" dirty="0" err="1"/>
              <a:t>MOb</a:t>
            </a:r>
            <a:r>
              <a:rPr lang="cs-CZ" sz="2500" dirty="0"/>
              <a:t> Poruba a Bytového družstva Věž-oblouk. Budovu je vhodné upravovat jako celek s ohledem na jednotný vzhled. </a:t>
            </a:r>
          </a:p>
          <a:p>
            <a:pPr>
              <a:spcBef>
                <a:spcPts val="1800"/>
              </a:spcBef>
            </a:pPr>
            <a:r>
              <a:rPr lang="cs-CZ" sz="2500" dirty="0" smtClean="0"/>
              <a:t>V</a:t>
            </a:r>
            <a:r>
              <a:rPr lang="cs-CZ" sz="2500" dirty="0"/>
              <a:t> r. 2016 byla zahájena jednání mezi vedením RPG Byty, s.r.o. a </a:t>
            </a:r>
            <a:r>
              <a:rPr lang="cs-CZ" sz="2500" dirty="0" err="1"/>
              <a:t>MOb</a:t>
            </a:r>
            <a:r>
              <a:rPr lang="cs-CZ" sz="2500" dirty="0"/>
              <a:t> Poruba za účelem určení společných priorit k řešení, jednání dále probíhají.</a:t>
            </a:r>
          </a:p>
          <a:p>
            <a:pPr>
              <a:spcBef>
                <a:spcPts val="1800"/>
              </a:spcBef>
            </a:pPr>
            <a:r>
              <a:rPr lang="cs-CZ" sz="2500" dirty="0"/>
              <a:t>V</a:t>
            </a:r>
            <a:r>
              <a:rPr lang="cs-CZ" sz="2500" dirty="0"/>
              <a:t> r. 2016 byl prostor před Obloukem a širší okolí včetně zámeckého parku analyzován v rámci komplexní územní studie. Navrženo řešení stěžejních kroků k úpravě území, především nutná eliminace negativních jevů, které se zde vyskytují.</a:t>
            </a:r>
            <a:r>
              <a:rPr lang="cs-CZ" sz="2500" i="1" dirty="0"/>
              <a:t>	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27910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7.	Využít prostor na konci Hlavní třídy u ulice Francouzská – </a:t>
            </a:r>
            <a:r>
              <a:rPr lang="cs-CZ" sz="4000" dirty="0" smtClean="0"/>
              <a:t>amfiteátr </a:t>
            </a:r>
            <a:endParaRPr lang="cs-CZ" sz="4000" dirty="0"/>
          </a:p>
        </p:txBody>
      </p:sp>
      <p:pic>
        <p:nvPicPr>
          <p:cNvPr id="12291" name="Picture 3" descr="C:\Users\koty\AppData\Local\Microsoft\Windows\Temporary Internet Files\Content.Outlook\6R16V9EN\IMG_8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74932"/>
            <a:ext cx="5638058" cy="37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4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500" dirty="0"/>
              <a:t>Louka na ulici Francouzská je dle územního plánu určena jako rozvojová plocha pro stavby zásadního významu. V současné době neexistuje žádný záměr, který by měl pro Porubu takový význam, aby byl v této lokalitě realizován. </a:t>
            </a:r>
            <a:endParaRPr lang="cs-CZ" sz="2500" dirty="0" smtClean="0"/>
          </a:p>
          <a:p>
            <a:pPr>
              <a:spcBef>
                <a:spcPts val="1800"/>
              </a:spcBef>
            </a:pPr>
            <a:r>
              <a:rPr lang="cs-CZ" sz="2500" dirty="0" smtClean="0"/>
              <a:t>Dílčí </a:t>
            </a:r>
            <a:r>
              <a:rPr lang="cs-CZ" sz="2500" dirty="0"/>
              <a:t>(drobnější) stavby v této lokalitě nejsou podporovány z důvodu zachování cenného území.</a:t>
            </a:r>
          </a:p>
          <a:p>
            <a:pPr>
              <a:spcBef>
                <a:spcPts val="1800"/>
              </a:spcBef>
            </a:pPr>
            <a:r>
              <a:rPr lang="cs-CZ" sz="2500" dirty="0"/>
              <a:t>Louka je v současnosti využívána pro konání větších kulturních a společenských aktivit (letní kino, pouť).</a:t>
            </a:r>
          </a:p>
          <a:p>
            <a:pPr>
              <a:spcBef>
                <a:spcPts val="18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3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3747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8.	Dopravní hřiště pro žáky </a:t>
            </a:r>
            <a:r>
              <a:rPr lang="cs-CZ" sz="4000" dirty="0" smtClean="0"/>
              <a:t>ZŠ</a:t>
            </a:r>
            <a:endParaRPr lang="cs-CZ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5" t="30828" r="30808" b="20899"/>
          <a:stretch/>
        </p:blipFill>
        <p:spPr bwMode="auto">
          <a:xfrm>
            <a:off x="1619672" y="2204864"/>
            <a:ext cx="6037751" cy="403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91880" y="1628800"/>
            <a:ext cx="5400600" cy="2808312"/>
          </a:xfrm>
        </p:spPr>
        <p:txBody>
          <a:bodyPr>
            <a:normAutofit/>
          </a:bodyPr>
          <a:lstStyle/>
          <a:p>
            <a:r>
              <a:rPr lang="cs-CZ" dirty="0" smtClean="0"/>
              <a:t>Vyhodnocení priorit stanovených v roce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90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800" dirty="0" smtClean="0"/>
              <a:t>9/2016 - priorita </a:t>
            </a:r>
            <a:r>
              <a:rPr lang="cs-CZ" sz="2800" dirty="0"/>
              <a:t>byla předložena k diskuzi na setkání s řediteli </a:t>
            </a:r>
            <a:r>
              <a:rPr lang="cs-CZ" sz="2800" dirty="0" smtClean="0"/>
              <a:t>ZŠ</a:t>
            </a:r>
          </a:p>
          <a:p>
            <a:pPr>
              <a:spcBef>
                <a:spcPts val="1800"/>
              </a:spcBef>
            </a:pPr>
            <a:r>
              <a:rPr lang="cs-CZ" sz="2800" dirty="0" smtClean="0"/>
              <a:t>ředitelé </a:t>
            </a:r>
            <a:r>
              <a:rPr lang="cs-CZ" sz="2800" dirty="0"/>
              <a:t>by uvítali v </a:t>
            </a:r>
            <a:r>
              <a:rPr lang="cs-CZ" sz="2800" dirty="0" err="1"/>
              <a:t>Porubě</a:t>
            </a:r>
            <a:r>
              <a:rPr lang="cs-CZ" sz="2800" dirty="0"/>
              <a:t> dopravní hřiště včetně zázemí (učebny, sociálních zařízení apod.) Vzhledem k omezeným finančním prostředkům budou ale v nejbližší době realizovány projekty s vyšší důležitostí řešící např. technický stav škol, rozvoj odborných </a:t>
            </a:r>
            <a:r>
              <a:rPr lang="cs-CZ" sz="2800" dirty="0" smtClean="0"/>
              <a:t>učeben nebo </a:t>
            </a:r>
            <a:r>
              <a:rPr lang="cs-CZ" sz="2800" dirty="0"/>
              <a:t>tělocvičnu pro ZŠ Valčíka.</a:t>
            </a:r>
          </a:p>
          <a:p>
            <a:pPr marL="0" indent="0">
              <a:spcBef>
                <a:spcPts val="1800"/>
              </a:spcBef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8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944216"/>
          </a:xfrm>
        </p:spPr>
        <p:txBody>
          <a:bodyPr>
            <a:normAutofit/>
          </a:bodyPr>
          <a:lstStyle/>
          <a:p>
            <a:r>
              <a:rPr lang="cs-CZ" sz="4000" dirty="0"/>
              <a:t>9.	Radikálnější zásahy městské policie, aktivní a rezolutnější přístup </a:t>
            </a:r>
            <a:r>
              <a:rPr lang="cs-CZ" sz="4000" dirty="0" smtClean="0"/>
              <a:t>hlídek</a:t>
            </a:r>
            <a:endParaRPr lang="cs-CZ" sz="4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51925"/>
            <a:ext cx="4248472" cy="39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3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288032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800" dirty="0"/>
              <a:t>Ř</a:t>
            </a:r>
            <a:r>
              <a:rPr lang="cs-CZ" sz="2800" dirty="0" smtClean="0"/>
              <a:t>ešení </a:t>
            </a:r>
            <a:r>
              <a:rPr lang="cs-CZ" sz="2800" dirty="0"/>
              <a:t>problému není v přímé kompetenci </a:t>
            </a:r>
            <a:r>
              <a:rPr lang="cs-CZ" sz="2800" dirty="0" err="1"/>
              <a:t>MOb</a:t>
            </a:r>
            <a:r>
              <a:rPr lang="cs-CZ" sz="2800" dirty="0"/>
              <a:t> </a:t>
            </a:r>
            <a:r>
              <a:rPr lang="cs-CZ" sz="2800" dirty="0" smtClean="0"/>
              <a:t>Poruba.</a:t>
            </a:r>
            <a:endParaRPr lang="cs-CZ" sz="2800" dirty="0"/>
          </a:p>
          <a:p>
            <a:pPr>
              <a:spcBef>
                <a:spcPts val="1800"/>
              </a:spcBef>
            </a:pPr>
            <a:r>
              <a:rPr lang="cs-CZ" sz="2800" dirty="0"/>
              <a:t>P</a:t>
            </a:r>
            <a:r>
              <a:rPr lang="cs-CZ" sz="2800" dirty="0" smtClean="0"/>
              <a:t>robíhají </a:t>
            </a:r>
            <a:r>
              <a:rPr lang="cs-CZ" sz="2800" dirty="0"/>
              <a:t>pravidelné (1x měsíčně) schůzky zástupců MP na poradě starosty a místostarostů Mob Poruba, kde se řeší konkrétní </a:t>
            </a:r>
            <a:r>
              <a:rPr lang="cs-CZ" sz="2800" dirty="0" smtClean="0"/>
              <a:t>problémy.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567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" y="548680"/>
            <a:ext cx="8229600" cy="1512168"/>
          </a:xfrm>
        </p:spPr>
        <p:txBody>
          <a:bodyPr>
            <a:normAutofit/>
          </a:bodyPr>
          <a:lstStyle/>
          <a:p>
            <a:r>
              <a:rPr lang="cs-CZ" sz="3600" dirty="0"/>
              <a:t>10</a:t>
            </a:r>
            <a:r>
              <a:rPr lang="cs-CZ" sz="3600" dirty="0" smtClean="0"/>
              <a:t>.–11. Redukce </a:t>
            </a:r>
            <a:r>
              <a:rPr lang="cs-CZ" sz="3600" dirty="0"/>
              <a:t>světelného </a:t>
            </a:r>
            <a:r>
              <a:rPr lang="cs-CZ" sz="3600" dirty="0" smtClean="0"/>
              <a:t>znečištění </a:t>
            </a:r>
            <a:endParaRPr lang="cs-CZ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2"/>
          <a:stretch/>
        </p:blipFill>
        <p:spPr bwMode="auto">
          <a:xfrm>
            <a:off x="2483768" y="2924944"/>
            <a:ext cx="4248472" cy="34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604867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800" dirty="0"/>
              <a:t>K</a:t>
            </a:r>
            <a:r>
              <a:rPr lang="cs-CZ" sz="2800" dirty="0" smtClean="0"/>
              <a:t>ompetence </a:t>
            </a:r>
            <a:r>
              <a:rPr lang="cs-CZ" sz="2800" dirty="0"/>
              <a:t>k řešení veřejného osvětlení -  Ostravské komunikace, a.s. </a:t>
            </a:r>
          </a:p>
          <a:p>
            <a:pPr>
              <a:spcBef>
                <a:spcPts val="1800"/>
              </a:spcBef>
            </a:pPr>
            <a:r>
              <a:rPr lang="cs-CZ" sz="2800" dirty="0" err="1" smtClean="0"/>
              <a:t>MOb</a:t>
            </a:r>
            <a:r>
              <a:rPr lang="cs-CZ" sz="2800" dirty="0" smtClean="0"/>
              <a:t> </a:t>
            </a:r>
            <a:r>
              <a:rPr lang="cs-CZ" sz="2800" dirty="0"/>
              <a:t>Poruba navrhuje úpravy veřejného osvětlení – v rámci konkrétních projektů dochází ke změně typu osvětlení – např. úprava ul. Nálepkova, budoucí revitalizace části 1. </a:t>
            </a:r>
            <a:r>
              <a:rPr lang="cs-CZ" sz="2800" dirty="0" smtClean="0"/>
              <a:t>stavebního Obvodu.</a:t>
            </a:r>
            <a:r>
              <a:rPr lang="cs-CZ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8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368152"/>
          </a:xfrm>
        </p:spPr>
        <p:txBody>
          <a:bodyPr>
            <a:normAutofit/>
          </a:bodyPr>
          <a:lstStyle/>
          <a:p>
            <a:r>
              <a:rPr lang="cs-CZ" sz="4000" dirty="0"/>
              <a:t>10</a:t>
            </a:r>
            <a:r>
              <a:rPr lang="cs-CZ" sz="4000" dirty="0" smtClean="0"/>
              <a:t>.–11. Nevhodné </a:t>
            </a:r>
            <a:r>
              <a:rPr lang="cs-CZ" sz="4000" dirty="0"/>
              <a:t>umístění </a:t>
            </a:r>
            <a:r>
              <a:rPr lang="cs-CZ" sz="4000" dirty="0" smtClean="0"/>
              <a:t>radnice</a:t>
            </a:r>
            <a:endParaRPr lang="cs-CZ" sz="4000" dirty="0"/>
          </a:p>
        </p:txBody>
      </p:sp>
      <p:pic>
        <p:nvPicPr>
          <p:cNvPr id="9218" name="Picture 2" descr="C:\Users\koty\Pictures\Poruba\radnice_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5233176" cy="348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 smtClean="0"/>
              <a:t>Řešeno </a:t>
            </a:r>
            <a:r>
              <a:rPr lang="cs-CZ" sz="2700" dirty="0"/>
              <a:t>v rámci územní studie veřejného prostoru z roku 2014, řešeno v rámci strategického dokumentu Veřejný prostor </a:t>
            </a:r>
            <a:r>
              <a:rPr lang="cs-CZ" sz="2700" dirty="0" err="1"/>
              <a:t>MOb</a:t>
            </a:r>
            <a:r>
              <a:rPr lang="cs-CZ" sz="2700" dirty="0"/>
              <a:t> Poruba z r. </a:t>
            </a:r>
            <a:r>
              <a:rPr lang="cs-CZ" sz="2700" dirty="0" smtClean="0"/>
              <a:t>2016.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 smtClean="0"/>
              <a:t>Navrženo </a:t>
            </a:r>
            <a:r>
              <a:rPr lang="cs-CZ" sz="2700" dirty="0"/>
              <a:t>urbanisticky vhodné umístění do faktického geometrického centra obvodu – prostranství u </a:t>
            </a:r>
            <a:r>
              <a:rPr lang="cs-CZ" sz="2700" dirty="0" smtClean="0"/>
              <a:t>Floridy.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 smtClean="0"/>
              <a:t>Vzhledem </a:t>
            </a:r>
            <a:r>
              <a:rPr lang="cs-CZ" sz="2700" dirty="0"/>
              <a:t>k omezeným finančním prostředkům budou v nejbližší době realizovány projekty s vyšší důležitostí </a:t>
            </a:r>
            <a:r>
              <a:rPr lang="cs-CZ" sz="2700" dirty="0" smtClean="0"/>
              <a:t>.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 smtClean="0"/>
              <a:t>Dílčí </a:t>
            </a:r>
            <a:r>
              <a:rPr lang="cs-CZ" sz="2700" dirty="0"/>
              <a:t>kroky k naplnění záměru budou dále řešeny. Např. v </a:t>
            </a:r>
            <a:r>
              <a:rPr lang="cs-CZ" sz="2700" dirty="0" smtClean="0"/>
              <a:t>9/2016 </a:t>
            </a:r>
            <a:r>
              <a:rPr lang="cs-CZ" sz="2700" dirty="0"/>
              <a:t>proběhla analýza území Floridy z hlediska užívání prostoru veřejnosti apod.</a:t>
            </a:r>
          </a:p>
          <a:p>
            <a:pPr marL="0" indent="0">
              <a:spcBef>
                <a:spcPts val="1800"/>
              </a:spcBef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4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435280" cy="6048672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endParaRPr lang="cs-CZ" sz="2500" dirty="0"/>
          </a:p>
          <a:p>
            <a:pPr marL="0" indent="0">
              <a:spcBef>
                <a:spcPts val="1800"/>
              </a:spcBef>
              <a:buNone/>
            </a:pPr>
            <a:r>
              <a:rPr lang="cs-CZ" sz="10000" dirty="0"/>
              <a:t>12. Lépe a včas informovat o důležitých projektech v </a:t>
            </a:r>
            <a:r>
              <a:rPr lang="cs-CZ" sz="10000" dirty="0" smtClean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0000" dirty="0"/>
              <a:t> </a:t>
            </a:r>
            <a:r>
              <a:rPr lang="cs-CZ" sz="10000" dirty="0" smtClean="0"/>
              <a:t>     </a:t>
            </a:r>
            <a:r>
              <a:rPr lang="cs-CZ" sz="10000" dirty="0" err="1" smtClean="0"/>
              <a:t>Porubě</a:t>
            </a:r>
            <a:r>
              <a:rPr lang="cs-CZ" sz="10000" dirty="0" smtClean="0"/>
              <a:t>     </a:t>
            </a:r>
            <a:endParaRPr lang="cs-CZ" sz="10000" dirty="0"/>
          </a:p>
          <a:p>
            <a:pPr marL="0" indent="0">
              <a:spcBef>
                <a:spcPts val="1800"/>
              </a:spcBef>
              <a:buNone/>
            </a:pPr>
            <a:r>
              <a:rPr lang="cs-CZ" sz="10000" dirty="0"/>
              <a:t>13. Umístění veřejných WC na dostupných místech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sz="10000" dirty="0"/>
              <a:t>14. Návrh na výstavbu kulturního multifunkčního stánku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cs-CZ" sz="10000" dirty="0"/>
              <a:t>15. Venkovní sportoviště pro seniory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0000" dirty="0"/>
              <a:t>16. Zřízení pítek v rámci veřejných školních prostor a </a:t>
            </a:r>
            <a:r>
              <a:rPr lang="cs-CZ" sz="10000" dirty="0" smtClean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0000" dirty="0"/>
              <a:t> </a:t>
            </a:r>
            <a:r>
              <a:rPr lang="cs-CZ" sz="10000" dirty="0" smtClean="0"/>
              <a:t>     sociálních zařízení </a:t>
            </a:r>
            <a:r>
              <a:rPr lang="cs-CZ" sz="10000" dirty="0"/>
              <a:t>pro veřejnost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sz="10000" dirty="0"/>
              <a:t>17. Sociální podnik (zaměstnávání zdravotně  </a:t>
            </a:r>
            <a:r>
              <a:rPr lang="cs-CZ" sz="10000" dirty="0" smtClean="0"/>
              <a:t>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0000" dirty="0"/>
              <a:t> </a:t>
            </a:r>
            <a:r>
              <a:rPr lang="cs-CZ" sz="10000" dirty="0" smtClean="0"/>
              <a:t>     znevýhodněných </a:t>
            </a:r>
            <a:r>
              <a:rPr lang="cs-CZ" sz="10000" dirty="0"/>
              <a:t>osob, </a:t>
            </a:r>
            <a:r>
              <a:rPr lang="cs-CZ" sz="10000" dirty="0" smtClean="0"/>
              <a:t> vytvoření </a:t>
            </a:r>
            <a:r>
              <a:rPr lang="cs-CZ" sz="10000" dirty="0"/>
              <a:t>prostoru pro jejich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0000" dirty="0" smtClean="0"/>
              <a:t>      </a:t>
            </a:r>
            <a:r>
              <a:rPr lang="cs-CZ" sz="10000" dirty="0"/>
              <a:t>setkávání ve volném čase)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sz="10000" dirty="0"/>
              <a:t>18. Přímá podpora a propagace společenských projektů,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0000" dirty="0" smtClean="0"/>
              <a:t>      např</a:t>
            </a:r>
            <a:r>
              <a:rPr lang="cs-CZ" sz="10000" dirty="0"/>
              <a:t>. Ukliďme </a:t>
            </a:r>
            <a:r>
              <a:rPr lang="cs-CZ" sz="10000" dirty="0" smtClean="0"/>
              <a:t>Česko</a:t>
            </a:r>
            <a:endParaRPr lang="cs-CZ" sz="100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635080" cy="85496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Další priority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255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Mgr</a:t>
            </a:r>
            <a:r>
              <a:rPr lang="cs-CZ" dirty="0"/>
              <a:t>. Zuzana Bajgarová</a:t>
            </a:r>
            <a:br>
              <a:rPr lang="cs-CZ" dirty="0"/>
            </a:br>
            <a:r>
              <a:rPr lang="cs-CZ" dirty="0" smtClean="0"/>
              <a:t>místostarostka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2800" dirty="0" smtClean="0"/>
              <a:t>Výstupy </a:t>
            </a:r>
            <a:r>
              <a:rPr lang="cs-CZ" sz="2800" dirty="0"/>
              <a:t>z </a:t>
            </a:r>
            <a:r>
              <a:rPr lang="cs-CZ" sz="2800" dirty="0" smtClean="0"/>
              <a:t>fóra Porubské desatero 2017 </a:t>
            </a:r>
            <a:r>
              <a:rPr lang="cs-CZ" sz="2800" dirty="0"/>
              <a:t>a další informace </a:t>
            </a:r>
            <a:r>
              <a:rPr lang="cs-CZ" sz="2800" dirty="0" smtClean="0"/>
              <a:t>naleznete na webu </a:t>
            </a:r>
            <a:r>
              <a:rPr lang="cs-CZ" sz="2800" u="sng" dirty="0"/>
              <a:t>poruba.ostrava.cz</a:t>
            </a:r>
            <a:r>
              <a:rPr lang="cs-CZ" sz="2800" dirty="0"/>
              <a:t>  </a:t>
            </a:r>
            <a:br>
              <a:rPr lang="cs-CZ" sz="2800" dirty="0"/>
            </a:br>
            <a:r>
              <a:rPr lang="cs-CZ" sz="2800" dirty="0"/>
              <a:t>v sekci místní Agenda 21</a:t>
            </a:r>
          </a:p>
        </p:txBody>
      </p:sp>
    </p:spTree>
    <p:extLst>
      <p:ext uri="{BB962C8B-B14F-4D97-AF65-F5344CB8AC3E}">
        <p14:creationId xmlns:p14="http://schemas.microsoft.com/office/powerpoint/2010/main" val="31496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:\Dokumenty\MA21 2016\Veřejné forum 2016\Výsledky\gra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64"/>
            <a:ext cx="9144000" cy="660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0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/>
              <a:t>1. Zachování Myslivny jako lesoparku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28858" r="29299" b="17968"/>
          <a:stretch/>
        </p:blipFill>
        <p:spPr bwMode="auto">
          <a:xfrm>
            <a:off x="1763688" y="2348880"/>
            <a:ext cx="5750271" cy="392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8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cs-CZ" sz="2700" dirty="0" smtClean="0"/>
              <a:t>Území </a:t>
            </a:r>
            <a:r>
              <a:rPr lang="cs-CZ" sz="2700" dirty="0"/>
              <a:t>se nachází v katastru </a:t>
            </a:r>
            <a:r>
              <a:rPr lang="cs-CZ" sz="2700" dirty="0" err="1"/>
              <a:t>MOb</a:t>
            </a:r>
            <a:r>
              <a:rPr lang="cs-CZ" sz="2700" dirty="0"/>
              <a:t> Poruba, avšak není součástí svěřeného majetku </a:t>
            </a:r>
            <a:r>
              <a:rPr lang="cs-CZ" sz="2700" dirty="0" err="1"/>
              <a:t>MOb</a:t>
            </a:r>
            <a:r>
              <a:rPr lang="cs-CZ" sz="2700" dirty="0"/>
              <a:t> </a:t>
            </a:r>
            <a:r>
              <a:rPr lang="cs-CZ" sz="2700" dirty="0" smtClean="0"/>
              <a:t>Poruba.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/>
              <a:t>11/2015 - Zastupitelstvo </a:t>
            </a:r>
            <a:r>
              <a:rPr lang="cs-CZ" sz="2700" dirty="0" err="1"/>
              <a:t>MOb</a:t>
            </a:r>
            <a:r>
              <a:rPr lang="cs-CZ" sz="2700" dirty="0"/>
              <a:t> Poruba vyjádřilo nesouhlas s rozšířením </a:t>
            </a:r>
            <a:r>
              <a:rPr lang="cs-CZ" sz="2700" dirty="0" smtClean="0"/>
              <a:t>areálu VTP </a:t>
            </a:r>
            <a:r>
              <a:rPr lang="cs-CZ" sz="2700" dirty="0"/>
              <a:t>v lokalitě </a:t>
            </a:r>
            <a:r>
              <a:rPr lang="cs-CZ" sz="2700" dirty="0" smtClean="0"/>
              <a:t>Myslivna. 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/>
              <a:t>08/2016 - vedení </a:t>
            </a:r>
            <a:r>
              <a:rPr lang="cs-CZ" sz="2700" dirty="0" err="1"/>
              <a:t>MOb</a:t>
            </a:r>
            <a:r>
              <a:rPr lang="cs-CZ" sz="2700" dirty="0"/>
              <a:t> Poruba předložilo návrh na změnu Statutu města Ostravy, součástí je i nastavení možnosti </a:t>
            </a:r>
            <a:r>
              <a:rPr lang="cs-CZ" sz="2700" dirty="0" err="1"/>
              <a:t>MOb</a:t>
            </a:r>
            <a:r>
              <a:rPr lang="cs-CZ" sz="2700" dirty="0"/>
              <a:t> Poruba </a:t>
            </a:r>
            <a:r>
              <a:rPr lang="cs-CZ" sz="2700" dirty="0" smtClean="0"/>
              <a:t>ovlivňovat výstavbu </a:t>
            </a:r>
            <a:r>
              <a:rPr lang="cs-CZ" sz="2700" dirty="0"/>
              <a:t>na </a:t>
            </a:r>
            <a:r>
              <a:rPr lang="cs-CZ" sz="2700" dirty="0" smtClean="0"/>
              <a:t>katastrálním </a:t>
            </a:r>
            <a:r>
              <a:rPr lang="cs-CZ" sz="2700" dirty="0"/>
              <a:t>území </a:t>
            </a:r>
            <a:r>
              <a:rPr lang="cs-CZ" sz="2700" dirty="0" smtClean="0"/>
              <a:t>obvodu.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/>
              <a:t>11/2016 - žádost </a:t>
            </a:r>
            <a:r>
              <a:rPr lang="cs-CZ" sz="2700" dirty="0" err="1"/>
              <a:t>MOb</a:t>
            </a:r>
            <a:r>
              <a:rPr lang="cs-CZ" sz="2700" dirty="0"/>
              <a:t> Poruba o změnu územního plánu pro lokalitu Myslivna (změna ze stavebního pozemku na území pro trávení volného času</a:t>
            </a:r>
            <a:r>
              <a:rPr lang="cs-CZ" sz="2700" dirty="0" smtClean="0"/>
              <a:t>).</a:t>
            </a:r>
            <a:endParaRPr lang="cs-CZ" sz="2700" dirty="0"/>
          </a:p>
          <a:p>
            <a:pPr>
              <a:spcBef>
                <a:spcPts val="1800"/>
              </a:spcBef>
            </a:pPr>
            <a:r>
              <a:rPr lang="cs-CZ" sz="2700" dirty="0"/>
              <a:t>03/2017 - Zastupitelstvo města zamítlo žádost o změnu územního plánu, zároveň rozhodlo o přerušení příprav na realizaci projektu rozšíření VTP na území </a:t>
            </a:r>
            <a:r>
              <a:rPr lang="cs-CZ" sz="2700" dirty="0" smtClean="0"/>
              <a:t>Myslivny.</a:t>
            </a:r>
            <a:endParaRPr lang="cs-CZ" sz="27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6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223120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2. </a:t>
            </a:r>
            <a:r>
              <a:rPr lang="cs-CZ" sz="4000" dirty="0" smtClean="0"/>
              <a:t>Nevyhovující </a:t>
            </a:r>
            <a:r>
              <a:rPr lang="cs-CZ" sz="4000" dirty="0"/>
              <a:t>stav ulic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G</a:t>
            </a:r>
            <a:r>
              <a:rPr lang="cs-CZ" sz="4000" dirty="0"/>
              <a:t>. Klimenta, Čs. exilu, Bajkalská, Francouzská, Polská a Charkovská</a:t>
            </a:r>
            <a:endParaRPr lang="cs-CZ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5040560" cy="404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0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cs-CZ" sz="3100" b="1" dirty="0">
                <a:latin typeface="+mn-lt"/>
              </a:rPr>
              <a:t>ulice G. </a:t>
            </a:r>
            <a:r>
              <a:rPr lang="cs-CZ" sz="3100" b="1" dirty="0" smtClean="0">
                <a:latin typeface="+mn-lt"/>
              </a:rPr>
              <a:t>Klimenta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800"/>
              </a:spcBef>
            </a:pPr>
            <a:r>
              <a:rPr lang="cs-CZ" dirty="0" smtClean="0"/>
              <a:t>06-10/2016 </a:t>
            </a:r>
            <a:r>
              <a:rPr lang="cs-CZ" dirty="0"/>
              <a:t>- proběhla analýza území ve spolupráci s </a:t>
            </a:r>
            <a:r>
              <a:rPr lang="cs-CZ" dirty="0" smtClean="0"/>
              <a:t>odborníky.</a:t>
            </a:r>
            <a:endParaRPr lang="cs-CZ" dirty="0"/>
          </a:p>
          <a:p>
            <a:pPr>
              <a:spcBef>
                <a:spcPts val="1800"/>
              </a:spcBef>
            </a:pPr>
            <a:r>
              <a:rPr lang="cs-CZ" b="1" dirty="0"/>
              <a:t>Výsledek:</a:t>
            </a:r>
            <a:r>
              <a:rPr lang="cs-CZ" dirty="0"/>
              <a:t> </a:t>
            </a:r>
            <a:r>
              <a:rPr lang="cs-CZ" dirty="0" smtClean="0"/>
              <a:t>celkové </a:t>
            </a:r>
            <a:r>
              <a:rPr lang="cs-CZ" dirty="0"/>
              <a:t>koncepční řešení by znamenalo velké finanční náklady a rozsáhlé kácení </a:t>
            </a:r>
            <a:r>
              <a:rPr lang="cs-CZ" dirty="0" smtClean="0"/>
              <a:t>dřevin.</a:t>
            </a:r>
            <a:endParaRPr lang="cs-CZ" dirty="0"/>
          </a:p>
          <a:p>
            <a:pPr>
              <a:spcBef>
                <a:spcPts val="1800"/>
              </a:spcBef>
            </a:pPr>
            <a:r>
              <a:rPr lang="cs-CZ" b="1" dirty="0"/>
              <a:t>Možné řešení: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cs-CZ" b="1" dirty="0" smtClean="0"/>
              <a:t>část </a:t>
            </a:r>
            <a:r>
              <a:rPr lang="cs-CZ" b="1" dirty="0"/>
              <a:t>a) </a:t>
            </a:r>
            <a:r>
              <a:rPr lang="cs-CZ" dirty="0"/>
              <a:t>od ul. Kopeckého po průjezd – </a:t>
            </a:r>
            <a:r>
              <a:rPr lang="cs-CZ" dirty="0" smtClean="0"/>
              <a:t>vybudování nového chodníku ke gymnáziu směrem od ul. M. Kopeckého - pracuje se na přípravě projektové dokumentace pro územní rozhodnutí, možná realizace v r. 2018</a:t>
            </a:r>
            <a:endParaRPr lang="cs-CZ" dirty="0"/>
          </a:p>
          <a:p>
            <a:pPr>
              <a:spcBef>
                <a:spcPts val="1800"/>
              </a:spcBef>
              <a:buFontTx/>
              <a:buChar char="-"/>
            </a:pPr>
            <a:r>
              <a:rPr lang="cs-CZ" b="1" dirty="0" smtClean="0"/>
              <a:t>část </a:t>
            </a:r>
            <a:r>
              <a:rPr lang="cs-CZ" b="1" dirty="0"/>
              <a:t>b) </a:t>
            </a:r>
            <a:r>
              <a:rPr lang="cs-CZ" dirty="0"/>
              <a:t>od průjezdu po nábřeží SPB – nedostatek park. </a:t>
            </a:r>
            <a:r>
              <a:rPr lang="cs-CZ" dirty="0" smtClean="0"/>
              <a:t>míst </a:t>
            </a:r>
            <a:r>
              <a:rPr lang="cs-CZ" dirty="0"/>
              <a:t>pomůže řešit plánované řešení parkování na nábřeží SPB, možná realizace v r. 2020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38944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latin typeface="+mn-lt"/>
              </a:rPr>
              <a:t>ulice Čs</a:t>
            </a:r>
            <a:r>
              <a:rPr lang="cs-CZ" sz="2800" b="1" dirty="0">
                <a:latin typeface="+mn-lt"/>
              </a:rPr>
              <a:t>. </a:t>
            </a:r>
            <a:r>
              <a:rPr lang="cs-CZ" sz="2800" b="1" dirty="0" smtClean="0">
                <a:latin typeface="+mn-lt"/>
              </a:rPr>
              <a:t>Exilu</a:t>
            </a:r>
            <a:endParaRPr lang="cs-CZ" sz="28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136815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500" dirty="0"/>
              <a:t>N</a:t>
            </a:r>
            <a:r>
              <a:rPr lang="cs-CZ" sz="2500" dirty="0" smtClean="0"/>
              <a:t>evyhovující </a:t>
            </a:r>
            <a:r>
              <a:rPr lang="cs-CZ" sz="2500" dirty="0"/>
              <a:t>chodník v úseku M. Kopeckého – Hlavní třída plánujeme v rámci běžné údržby zrekonstruovat v roce </a:t>
            </a:r>
            <a:r>
              <a:rPr lang="cs-CZ" sz="2500" dirty="0" smtClean="0"/>
              <a:t>2017.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7544" y="213285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/>
              <a:t>ulice Bajkalská a Charkovská</a:t>
            </a:r>
          </a:p>
          <a:p>
            <a:r>
              <a:rPr lang="cs-CZ" sz="2500" dirty="0" smtClean="0"/>
              <a:t>Situace v lokalitě je komplikovaná z důvodu rozdílných potřeb chodců a automobilistů. Návrh řešení je v procesu projednávání s dopravním inspektorátem.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4" y="4006909"/>
            <a:ext cx="8229600" cy="2230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/>
              <a:t>ulice Francouzská a Polská </a:t>
            </a:r>
          </a:p>
          <a:p>
            <a:r>
              <a:rPr lang="cs-CZ" sz="2500" dirty="0" smtClean="0"/>
              <a:t>V rámci analýzy bylo stanoveno, že chodníky v této lokalitě nevykazují vady bránící bezpečnému užívání, tudíž nebyly zařazeny mezi ty, které by měly být v nejbližší době opraveny.</a:t>
            </a:r>
          </a:p>
        </p:txBody>
      </p:sp>
    </p:spTree>
    <p:extLst>
      <p:ext uri="{BB962C8B-B14F-4D97-AF65-F5344CB8AC3E}">
        <p14:creationId xmlns:p14="http://schemas.microsoft.com/office/powerpoint/2010/main" val="35004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3. Zamezení zhoršování životního prostředí nevhodnou výstavbou na území </a:t>
            </a:r>
            <a:r>
              <a:rPr lang="cs-CZ" sz="4000" dirty="0" smtClean="0"/>
              <a:t>obvodu</a:t>
            </a:r>
            <a:endParaRPr lang="cs-CZ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14826" r="27268" b="4889"/>
          <a:stretch/>
        </p:blipFill>
        <p:spPr bwMode="auto">
          <a:xfrm>
            <a:off x="2411760" y="2636912"/>
            <a:ext cx="4248472" cy="398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ruba 2017">
  <a:themeElements>
    <a:clrScheme name="PORUBA">
      <a:dk1>
        <a:srgbClr val="0C3D63"/>
      </a:dk1>
      <a:lt1>
        <a:sysClr val="window" lastClr="FFFFFF"/>
      </a:lt1>
      <a:dk2>
        <a:srgbClr val="0C3D63"/>
      </a:dk2>
      <a:lt2>
        <a:srgbClr val="EEECE1"/>
      </a:lt2>
      <a:accent1>
        <a:srgbClr val="00A8D7"/>
      </a:accent1>
      <a:accent2>
        <a:srgbClr val="E5097F"/>
      </a:accent2>
      <a:accent3>
        <a:srgbClr val="FECC00"/>
      </a:accent3>
      <a:accent4>
        <a:srgbClr val="B0CB1F"/>
      </a:accent4>
      <a:accent5>
        <a:srgbClr val="42B599"/>
      </a:accent5>
      <a:accent6>
        <a:srgbClr val="CB5499"/>
      </a:accent6>
      <a:hlink>
        <a:srgbClr val="0000FF"/>
      </a:hlink>
      <a:folHlink>
        <a:srgbClr val="800080"/>
      </a:folHlink>
    </a:clrScheme>
    <a:fontScheme name="PORUB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Poruba 2017</Template>
  <TotalTime>333</TotalTime>
  <Words>582</Words>
  <Application>Microsoft Office PowerPoint</Application>
  <PresentationFormat>Předvádění na obrazovce (4:3)</PresentationFormat>
  <Paragraphs>103</Paragraphs>
  <Slides>28</Slides>
  <Notes>28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Poruba 2017</vt:lpstr>
      <vt:lpstr>Prezentace aplikace PowerPoint</vt:lpstr>
      <vt:lpstr>Vyhodnocení priorit stanovených v roce 2016</vt:lpstr>
      <vt:lpstr>Prezentace aplikace PowerPoint</vt:lpstr>
      <vt:lpstr>1. Zachování Myslivny jako lesoparku</vt:lpstr>
      <vt:lpstr>Prezentace aplikace PowerPoint</vt:lpstr>
      <vt:lpstr>2. Nevyhovující stav ulic  G. Klimenta, Čs. exilu, Bajkalská, Francouzská, Polská a Charkovská</vt:lpstr>
      <vt:lpstr>ulice G. Klimenta</vt:lpstr>
      <vt:lpstr>ulice Čs. Exilu</vt:lpstr>
      <vt:lpstr>3. Zamezení zhoršování životního prostředí nevhodnou výstavbou na území obvodu</vt:lpstr>
      <vt:lpstr>Prezentace aplikace PowerPoint</vt:lpstr>
      <vt:lpstr>4. Nedostatek parkovacích míst zvláště pro rezidenty (využití dvorů)</vt:lpstr>
      <vt:lpstr>Prezentace aplikace PowerPoint</vt:lpstr>
      <vt:lpstr>5. Znečišťování veřejných prostranství psími exkrementy a absence kontroly městské policie </vt:lpstr>
      <vt:lpstr>Prezentace aplikace PowerPoint</vt:lpstr>
      <vt:lpstr>6. Oblouk – brána do Poruby (obnovení důstojného vjezdu do Poruby tak, jak to bylo koncipováno při výstavbě Poruby)</vt:lpstr>
      <vt:lpstr>Prezentace aplikace PowerPoint</vt:lpstr>
      <vt:lpstr>7. Využít prostor na konci Hlavní třídy u ulice Francouzská – amfiteátr </vt:lpstr>
      <vt:lpstr>Prezentace aplikace PowerPoint</vt:lpstr>
      <vt:lpstr>8. Dopravní hřiště pro žáky ZŠ</vt:lpstr>
      <vt:lpstr>Prezentace aplikace PowerPoint</vt:lpstr>
      <vt:lpstr>9. Radikálnější zásahy městské policie, aktivní a rezolutnější přístup hlídek</vt:lpstr>
      <vt:lpstr>Prezentace aplikace PowerPoint</vt:lpstr>
      <vt:lpstr>10.–11. Redukce světelného znečištění </vt:lpstr>
      <vt:lpstr>Prezentace aplikace PowerPoint</vt:lpstr>
      <vt:lpstr>10.–11. Nevhodné umístění radnice</vt:lpstr>
      <vt:lpstr>Prezentace aplikace PowerPoint</vt:lpstr>
      <vt:lpstr>Další priority</vt:lpstr>
      <vt:lpstr>Děkuji za pozornost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Porubské desatero 2017</dc:title>
  <dc:creator>Ing. Zuzana Kotyzová</dc:creator>
  <cp:lastModifiedBy>Ing. Zuzana Kotyzová</cp:lastModifiedBy>
  <cp:revision>27</cp:revision>
  <cp:lastPrinted>2017-03-14T13:05:35Z</cp:lastPrinted>
  <dcterms:created xsi:type="dcterms:W3CDTF">2017-03-14T07:47:23Z</dcterms:created>
  <dcterms:modified xsi:type="dcterms:W3CDTF">2017-03-14T13:21:03Z</dcterms:modified>
</cp:coreProperties>
</file>