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300" r:id="rId3"/>
    <p:sldId id="257" r:id="rId4"/>
    <p:sldId id="278" r:id="rId5"/>
    <p:sldId id="279" r:id="rId6"/>
    <p:sldId id="260" r:id="rId7"/>
    <p:sldId id="280" r:id="rId8"/>
    <p:sldId id="287" r:id="rId9"/>
    <p:sldId id="289" r:id="rId10"/>
    <p:sldId id="265" r:id="rId11"/>
    <p:sldId id="281" r:id="rId12"/>
    <p:sldId id="282" r:id="rId13"/>
    <p:sldId id="283" r:id="rId14"/>
    <p:sldId id="286" r:id="rId15"/>
    <p:sldId id="284" r:id="rId16"/>
    <p:sldId id="285" r:id="rId17"/>
    <p:sldId id="290" r:id="rId18"/>
    <p:sldId id="291" r:id="rId19"/>
    <p:sldId id="292" r:id="rId20"/>
    <p:sldId id="293" r:id="rId21"/>
    <p:sldId id="294" r:id="rId22"/>
    <p:sldId id="296" r:id="rId23"/>
    <p:sldId id="297" r:id="rId24"/>
    <p:sldId id="298" r:id="rId25"/>
    <p:sldId id="299" r:id="rId26"/>
    <p:sldId id="273" r:id="rId27"/>
    <p:sldId id="272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>
        <p:scale>
          <a:sx n="110" d="100"/>
          <a:sy n="110" d="100"/>
        </p:scale>
        <p:origin x="-514" y="4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37171-03CC-4BFE-85ED-F152BA636739}" type="datetimeFigureOut">
              <a:rPr lang="cs-CZ" smtClean="0"/>
              <a:t>11.11.2020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84076-ADCB-4A38-925F-405603E212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5638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1789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5468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4605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3457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2740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1724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6033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6307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2106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2608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7888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3594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2950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785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7172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4151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2261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3013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54013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259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99855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561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7874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70969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46820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56052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84076-ADCB-4A38-925F-405603E2124F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209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63586" y="4797152"/>
            <a:ext cx="7416824" cy="648072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913" y="1124744"/>
            <a:ext cx="3598171" cy="3598171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115988"/>
            <a:ext cx="2084832" cy="509016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15988"/>
            <a:ext cx="1910981" cy="26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56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864" y="1628800"/>
            <a:ext cx="8229600" cy="4525963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/>
            </a:lvl1pPr>
            <a:lvl2pPr marL="914400" indent="-457200">
              <a:buFontTx/>
              <a:buBlip>
                <a:blip r:embed="rId2"/>
              </a:buBlip>
              <a:defRPr/>
            </a:lvl2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09" y="539552"/>
            <a:ext cx="646954" cy="646954"/>
          </a:xfrm>
          <a:prstGeom prst="rect">
            <a:avLst/>
          </a:prstGeom>
        </p:spPr>
      </p:pic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1374297" y="26064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13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91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97" y="539552"/>
            <a:ext cx="646954" cy="646954"/>
          </a:xfrm>
          <a:prstGeom prst="rect">
            <a:avLst/>
          </a:prstGeom>
        </p:spPr>
      </p:pic>
      <p:sp>
        <p:nvSpPr>
          <p:cNvPr id="6" name="Zástupný symbol pro nadpis 1"/>
          <p:cNvSpPr>
            <a:spLocks noGrp="1"/>
          </p:cNvSpPr>
          <p:nvPr>
            <p:ph type="title"/>
          </p:nvPr>
        </p:nvSpPr>
        <p:spPr>
          <a:xfrm>
            <a:off x="1356685" y="26064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33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97" y="539552"/>
            <a:ext cx="646954" cy="646954"/>
          </a:xfrm>
          <a:prstGeom prst="rect">
            <a:avLst/>
          </a:prstGeom>
        </p:spPr>
      </p:pic>
      <p:sp>
        <p:nvSpPr>
          <p:cNvPr id="8" name="Zástupný symbol pro nadpis 1"/>
          <p:cNvSpPr>
            <a:spLocks noGrp="1"/>
          </p:cNvSpPr>
          <p:nvPr>
            <p:ph type="title"/>
          </p:nvPr>
        </p:nvSpPr>
        <p:spPr>
          <a:xfrm>
            <a:off x="1356685" y="26064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74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97" y="539552"/>
            <a:ext cx="646954" cy="646954"/>
          </a:xfrm>
          <a:prstGeom prst="rect">
            <a:avLst/>
          </a:prstGeom>
        </p:spPr>
      </p:pic>
      <p:sp>
        <p:nvSpPr>
          <p:cNvPr id="4" name="Zástupný symbol pro nadpis 1"/>
          <p:cNvSpPr>
            <a:spLocks noGrp="1"/>
          </p:cNvSpPr>
          <p:nvPr>
            <p:ph type="title"/>
          </p:nvPr>
        </p:nvSpPr>
        <p:spPr>
          <a:xfrm>
            <a:off x="1356685" y="26064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67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36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44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95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97" y="539552"/>
            <a:ext cx="646954" cy="646954"/>
          </a:xfrm>
          <a:prstGeom prst="rect">
            <a:avLst/>
          </a:prstGeom>
        </p:spPr>
      </p:pic>
      <p:sp>
        <p:nvSpPr>
          <p:cNvPr id="5" name="Zástupný symbol pro nadpis 1"/>
          <p:cNvSpPr>
            <a:spLocks noGrp="1"/>
          </p:cNvSpPr>
          <p:nvPr>
            <p:ph type="title"/>
          </p:nvPr>
        </p:nvSpPr>
        <p:spPr>
          <a:xfrm>
            <a:off x="1356685" y="260648"/>
            <a:ext cx="72831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191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45" y="6313776"/>
            <a:ext cx="1407874" cy="19564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6313776"/>
            <a:ext cx="1471776" cy="37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00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343288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Tx/>
        <a:buBlip>
          <a:blip r:embed="rId13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FontTx/>
        <a:buBlip>
          <a:blip r:embed="rId1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FontTx/>
        <a:buBlip>
          <a:blip r:embed="rId1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indent="-342900" algn="l" defTabSz="914400" rtl="0" eaLnBrk="1" latinLnBrk="0" hangingPunct="1">
        <a:spcBef>
          <a:spcPct val="20000"/>
        </a:spcBef>
        <a:buFontTx/>
        <a:buBlip>
          <a:blip r:embed="rId1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3.xml"/><Relationship Id="rId7" Type="http://schemas.openxmlformats.org/officeDocument/2006/relationships/slide" Target="slide1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8.xml"/><Relationship Id="rId4" Type="http://schemas.openxmlformats.org/officeDocument/2006/relationships/slide" Target="slide6.xml"/><Relationship Id="rId9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sostarkova@moporuba.cz" TargetMode="External"/><Relationship Id="rId7" Type="http://schemas.openxmlformats.org/officeDocument/2006/relationships/hyperlink" Target="mailto:ksvejdova@moporuba.cz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lcholevova@moporuba.cz" TargetMode="External"/><Relationship Id="rId5" Type="http://schemas.openxmlformats.org/officeDocument/2006/relationships/hyperlink" Target="mailto:jdolinkova@moporuba.cz" TargetMode="External"/><Relationship Id="rId4" Type="http://schemas.openxmlformats.org/officeDocument/2006/relationships/hyperlink" Target="mailto:msvigostova@moporuba.cz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>
            <a:spLocks noGrp="1"/>
          </p:cNvSpPr>
          <p:nvPr>
            <p:ph type="subTitle" idx="1"/>
          </p:nvPr>
        </p:nvSpPr>
        <p:spPr>
          <a:xfrm>
            <a:off x="863586" y="5085184"/>
            <a:ext cx="7416824" cy="720080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Manuál pro podání žádosti o poskytnutí dotace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63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518864" y="1412776"/>
            <a:ext cx="8229600" cy="4525963"/>
          </a:xfrm>
        </p:spPr>
        <p:txBody>
          <a:bodyPr>
            <a:noAutofit/>
          </a:bodyPr>
          <a:lstStyle/>
          <a:p>
            <a:r>
              <a:rPr lang="cs-CZ" b="1" dirty="0" smtClean="0">
                <a:hlinkClick r:id="rId3" action="ppaction://hlinksldjump"/>
              </a:rPr>
              <a:t>Začínáme</a:t>
            </a:r>
            <a:endParaRPr lang="cs-CZ" b="1" dirty="0" smtClean="0"/>
          </a:p>
          <a:p>
            <a:r>
              <a:rPr lang="cs-CZ" b="1" dirty="0">
                <a:hlinkClick r:id="rId4" action="ppaction://hlinksldjump"/>
              </a:rPr>
              <a:t>Zásady pro poskytování účelových dotací </a:t>
            </a:r>
            <a:br>
              <a:rPr lang="cs-CZ" b="1" dirty="0">
                <a:hlinkClick r:id="rId4" action="ppaction://hlinksldjump"/>
              </a:rPr>
            </a:br>
            <a:r>
              <a:rPr lang="cs-CZ" b="1" dirty="0">
                <a:hlinkClick r:id="rId4" action="ppaction://hlinksldjump"/>
              </a:rPr>
              <a:t>z rozpočtu SMO-</a:t>
            </a:r>
            <a:r>
              <a:rPr lang="cs-CZ" b="1" dirty="0" err="1">
                <a:hlinkClick r:id="rId4" action="ppaction://hlinksldjump"/>
              </a:rPr>
              <a:t>MOb</a:t>
            </a:r>
            <a:r>
              <a:rPr lang="cs-CZ" b="1" dirty="0">
                <a:hlinkClick r:id="rId4" action="ppaction://hlinksldjump"/>
              </a:rPr>
              <a:t> Poruba na rok </a:t>
            </a:r>
            <a:r>
              <a:rPr lang="cs-CZ" b="1" dirty="0" smtClean="0">
                <a:hlinkClick r:id="rId4" action="ppaction://hlinksldjump"/>
              </a:rPr>
              <a:t>2021</a:t>
            </a:r>
            <a:endParaRPr lang="cs-CZ" b="1" dirty="0" smtClean="0"/>
          </a:p>
          <a:p>
            <a:r>
              <a:rPr lang="cs-CZ" b="1" dirty="0">
                <a:hlinkClick r:id="rId5" action="ppaction://hlinksldjump"/>
              </a:rPr>
              <a:t>Instalace 602xml </a:t>
            </a:r>
            <a:r>
              <a:rPr lang="cs-CZ" b="1" dirty="0" err="1" smtClean="0">
                <a:hlinkClick r:id="rId5" action="ppaction://hlinksldjump"/>
              </a:rPr>
              <a:t>filler</a:t>
            </a:r>
            <a:endParaRPr lang="cs-CZ" b="1" dirty="0" smtClean="0"/>
          </a:p>
          <a:p>
            <a:r>
              <a:rPr lang="cs-CZ" b="1" dirty="0">
                <a:hlinkClick r:id="rId6" action="ppaction://hlinksldjump"/>
              </a:rPr>
              <a:t>Vyplňujeme Žádost </a:t>
            </a:r>
            <a:r>
              <a:rPr lang="cs-CZ" sz="2400" b="1" dirty="0">
                <a:hlinkClick r:id="rId6" action="ppaction://hlinksldjump"/>
              </a:rPr>
              <a:t>(právnická osoba</a:t>
            </a:r>
            <a:r>
              <a:rPr lang="cs-CZ" sz="2400" b="1" dirty="0" smtClean="0">
                <a:hlinkClick r:id="rId6" action="ppaction://hlinksldjump"/>
              </a:rPr>
              <a:t>)</a:t>
            </a:r>
            <a:r>
              <a:rPr lang="cs-CZ" sz="2400" b="1" dirty="0">
                <a:hlinkClick r:id="rId6" action="ppaction://hlinksldjump"/>
              </a:rPr>
              <a:t> </a:t>
            </a:r>
            <a:endParaRPr lang="cs-CZ" sz="2400" b="1" dirty="0" smtClean="0"/>
          </a:p>
          <a:p>
            <a:r>
              <a:rPr lang="cs-CZ" b="1" dirty="0">
                <a:hlinkClick r:id="rId7" action="ppaction://hlinksldjump"/>
              </a:rPr>
              <a:t>Vyplňujeme Žádost </a:t>
            </a:r>
            <a:r>
              <a:rPr lang="cs-CZ" sz="2400" b="1" dirty="0">
                <a:hlinkClick r:id="rId7" action="ppaction://hlinksldjump"/>
              </a:rPr>
              <a:t>(fyzická osoba nepodnikající</a:t>
            </a:r>
            <a:r>
              <a:rPr lang="cs-CZ" sz="2400" b="1" dirty="0" smtClean="0">
                <a:hlinkClick r:id="rId7" action="ppaction://hlinksldjump"/>
              </a:rPr>
              <a:t>)</a:t>
            </a:r>
            <a:endParaRPr lang="cs-CZ" sz="2400" b="1" dirty="0"/>
          </a:p>
          <a:p>
            <a:r>
              <a:rPr lang="cs-CZ" b="1" dirty="0">
                <a:hlinkClick r:id="rId8" action="ppaction://hlinksldjump"/>
              </a:rPr>
              <a:t>Vyplňujeme Žádost </a:t>
            </a:r>
            <a:r>
              <a:rPr lang="cs-CZ" sz="2400" b="1" dirty="0">
                <a:hlinkClick r:id="rId8" action="ppaction://hlinksldjump"/>
              </a:rPr>
              <a:t>(fyzická osoba podnikající)</a:t>
            </a:r>
            <a:endParaRPr lang="cs-CZ" b="1" dirty="0" smtClean="0"/>
          </a:p>
          <a:p>
            <a:r>
              <a:rPr lang="cs-CZ" b="1" dirty="0">
                <a:hlinkClick r:id="rId9" action="ppaction://hlinksldjump"/>
              </a:rPr>
              <a:t>Důležité kontakty</a:t>
            </a:r>
            <a:endParaRPr lang="cs-CZ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Obsah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55701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4"/>
          <a:stretch/>
        </p:blipFill>
        <p:spPr bwMode="auto">
          <a:xfrm>
            <a:off x="610835" y="1628776"/>
            <a:ext cx="8046156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Začínáme</a:t>
            </a:r>
            <a:endParaRPr lang="cs-CZ" b="1" dirty="0"/>
          </a:p>
        </p:txBody>
      </p:sp>
      <p:cxnSp>
        <p:nvCxnSpPr>
          <p:cNvPr id="6" name="Přímá spojnice se šipkou 5"/>
          <p:cNvCxnSpPr>
            <a:stCxn id="7" idx="1"/>
          </p:cNvCxnSpPr>
          <p:nvPr/>
        </p:nvCxnSpPr>
        <p:spPr>
          <a:xfrm flipH="1">
            <a:off x="1691680" y="1408129"/>
            <a:ext cx="1152128" cy="4108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ovéPole 6"/>
          <p:cNvSpPr txBox="1"/>
          <p:nvPr/>
        </p:nvSpPr>
        <p:spPr>
          <a:xfrm>
            <a:off x="2843808" y="1269629"/>
            <a:ext cx="30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https://poruba.ostrava.cz</a:t>
            </a:r>
            <a:endParaRPr lang="cs-CZ" sz="1200" b="1" dirty="0">
              <a:solidFill>
                <a:schemeClr val="accent2"/>
              </a:solidFill>
            </a:endParaRPr>
          </a:p>
        </p:txBody>
      </p:sp>
      <p:cxnSp>
        <p:nvCxnSpPr>
          <p:cNvPr id="10" name="Přímá spojnice se šipkou 9"/>
          <p:cNvCxnSpPr/>
          <p:nvPr/>
        </p:nvCxnSpPr>
        <p:spPr>
          <a:xfrm flipH="1">
            <a:off x="4788024" y="1408130"/>
            <a:ext cx="1368152" cy="1141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ovéPole 10"/>
          <p:cNvSpPr txBox="1"/>
          <p:nvPr/>
        </p:nvSpPr>
        <p:spPr>
          <a:xfrm>
            <a:off x="6172370" y="1269630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R</a:t>
            </a:r>
            <a:r>
              <a:rPr lang="cs-CZ" sz="1200" b="1" dirty="0" smtClean="0"/>
              <a:t>ozklikněte nabídku </a:t>
            </a:r>
            <a:r>
              <a:rPr lang="cs-CZ" sz="1200" b="1" dirty="0" smtClean="0">
                <a:solidFill>
                  <a:schemeClr val="accent2"/>
                </a:solidFill>
              </a:rPr>
              <a:t>OBČAN</a:t>
            </a:r>
            <a:endParaRPr lang="cs-CZ" sz="1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2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6"/>
          <a:stretch/>
        </p:blipFill>
        <p:spPr bwMode="auto">
          <a:xfrm>
            <a:off x="610835" y="1196727"/>
            <a:ext cx="8046156" cy="435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2"/>
          <p:cNvSpPr txBox="1">
            <a:spLocks/>
          </p:cNvSpPr>
          <p:nvPr/>
        </p:nvSpPr>
        <p:spPr>
          <a:xfrm>
            <a:off x="1177280" y="440668"/>
            <a:ext cx="7283152" cy="36004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2000" b="1" dirty="0" smtClean="0">
                <a:solidFill>
                  <a:schemeClr val="bg1">
                    <a:lumMod val="50000"/>
                  </a:schemeClr>
                </a:solidFill>
              </a:rPr>
              <a:t>Začínáme</a:t>
            </a:r>
            <a:endParaRPr lang="cs-CZ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" name="Přímá spojnice se šipkou 3"/>
          <p:cNvCxnSpPr>
            <a:stCxn id="5" idx="2"/>
          </p:cNvCxnSpPr>
          <p:nvPr/>
        </p:nvCxnSpPr>
        <p:spPr>
          <a:xfrm flipH="1">
            <a:off x="5940152" y="1257727"/>
            <a:ext cx="1044116" cy="1739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TextovéPole 4"/>
          <p:cNvSpPr txBox="1"/>
          <p:nvPr/>
        </p:nvSpPr>
        <p:spPr>
          <a:xfrm>
            <a:off x="5508104" y="98072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R</a:t>
            </a:r>
            <a:r>
              <a:rPr lang="cs-CZ" sz="1200" b="1" dirty="0" smtClean="0"/>
              <a:t>ozklikněte nabídku </a:t>
            </a:r>
            <a:r>
              <a:rPr lang="cs-CZ" sz="1200" b="1" dirty="0" smtClean="0">
                <a:solidFill>
                  <a:schemeClr val="accent2"/>
                </a:solidFill>
              </a:rPr>
              <a:t>Účelové dotace</a:t>
            </a:r>
            <a:endParaRPr lang="cs-CZ" sz="1200" b="1" dirty="0">
              <a:solidFill>
                <a:schemeClr val="accent2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04664"/>
            <a:ext cx="432048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8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77280" y="440668"/>
            <a:ext cx="7283152" cy="36004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2000" b="1" dirty="0" smtClean="0">
                <a:solidFill>
                  <a:schemeClr val="bg1">
                    <a:lumMod val="50000"/>
                  </a:schemeClr>
                </a:solidFill>
              </a:rPr>
              <a:t>Začínáme</a:t>
            </a:r>
            <a:endParaRPr lang="cs-CZ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04664"/>
            <a:ext cx="432048" cy="43204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6"/>
          <a:stretch/>
        </p:blipFill>
        <p:spPr bwMode="auto">
          <a:xfrm>
            <a:off x="610835" y="1234181"/>
            <a:ext cx="8046156" cy="435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Přímá spojnice se šipkou 7"/>
          <p:cNvCxnSpPr/>
          <p:nvPr/>
        </p:nvCxnSpPr>
        <p:spPr>
          <a:xfrm flipH="1">
            <a:off x="5148066" y="2818382"/>
            <a:ext cx="720078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5880003" y="2587549"/>
            <a:ext cx="2702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klikněte na </a:t>
            </a:r>
            <a:r>
              <a:rPr lang="cs-CZ" sz="1200" b="1" dirty="0" smtClean="0">
                <a:solidFill>
                  <a:schemeClr val="accent2"/>
                </a:solidFill>
              </a:rPr>
              <a:t>Zásady pro poskytování… na rok 2021</a:t>
            </a:r>
            <a:endParaRPr lang="cs-CZ" sz="1200" b="1" dirty="0">
              <a:solidFill>
                <a:schemeClr val="accent2"/>
              </a:solidFill>
            </a:endParaRPr>
          </a:p>
        </p:txBody>
      </p:sp>
      <p:cxnSp>
        <p:nvCxnSpPr>
          <p:cNvPr id="10" name="Přímá spojnice 9"/>
          <p:cNvCxnSpPr/>
          <p:nvPr/>
        </p:nvCxnSpPr>
        <p:spPr>
          <a:xfrm>
            <a:off x="3419872" y="3250430"/>
            <a:ext cx="345638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4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Obrázek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7" t="17474" r="24138"/>
          <a:stretch/>
        </p:blipFill>
        <p:spPr>
          <a:xfrm>
            <a:off x="2037905" y="1381241"/>
            <a:ext cx="4330412" cy="5105745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b="1" dirty="0" smtClean="0"/>
              <a:t>Zásady pro poskytování účelových dotací </a:t>
            </a:r>
            <a:br>
              <a:rPr lang="cs-CZ" sz="3200" b="1" dirty="0" smtClean="0"/>
            </a:br>
            <a:r>
              <a:rPr lang="cs-CZ" sz="3200" b="1" dirty="0" smtClean="0"/>
              <a:t>z rozpočtu SMO-</a:t>
            </a:r>
            <a:r>
              <a:rPr lang="cs-CZ" sz="3200" b="1" dirty="0" err="1" smtClean="0"/>
              <a:t>MOb</a:t>
            </a:r>
            <a:r>
              <a:rPr lang="cs-CZ" sz="3200" b="1" dirty="0" smtClean="0"/>
              <a:t> Poruba na rok 2021</a:t>
            </a:r>
            <a:endParaRPr lang="cs-CZ" sz="3200" b="1" dirty="0"/>
          </a:p>
        </p:txBody>
      </p:sp>
      <p:cxnSp>
        <p:nvCxnSpPr>
          <p:cNvPr id="5" name="Přímá spojnice se šipkou 4"/>
          <p:cNvCxnSpPr/>
          <p:nvPr/>
        </p:nvCxnSpPr>
        <p:spPr>
          <a:xfrm flipH="1">
            <a:off x="6368317" y="2162473"/>
            <a:ext cx="360040" cy="3304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TextovéPole 5"/>
          <p:cNvSpPr txBox="1"/>
          <p:nvPr/>
        </p:nvSpPr>
        <p:spPr>
          <a:xfrm>
            <a:off x="6738831" y="1903615"/>
            <a:ext cx="1649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Důležité informace </a:t>
            </a:r>
          </a:p>
          <a:p>
            <a:r>
              <a:rPr lang="cs-CZ" sz="1200" b="1" dirty="0" smtClean="0"/>
              <a:t>a termíny pro žadatele</a:t>
            </a:r>
            <a:endParaRPr lang="cs-CZ" sz="1200" b="1" dirty="0">
              <a:solidFill>
                <a:schemeClr val="accent2"/>
              </a:solidFill>
            </a:endParaRPr>
          </a:p>
        </p:txBody>
      </p:sp>
      <p:cxnSp>
        <p:nvCxnSpPr>
          <p:cNvPr id="16" name="Přímá spojnice se šipkou 15"/>
          <p:cNvCxnSpPr/>
          <p:nvPr/>
        </p:nvCxnSpPr>
        <p:spPr>
          <a:xfrm flipH="1">
            <a:off x="4705289" y="3392126"/>
            <a:ext cx="203354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TextovéPole 16"/>
          <p:cNvSpPr txBox="1"/>
          <p:nvPr/>
        </p:nvSpPr>
        <p:spPr>
          <a:xfrm>
            <a:off x="6728357" y="3068960"/>
            <a:ext cx="1649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C</a:t>
            </a:r>
            <a:r>
              <a:rPr lang="cs-CZ" sz="1200" b="1" dirty="0" smtClean="0"/>
              <a:t>elé znění Zásad </a:t>
            </a:r>
            <a:br>
              <a:rPr lang="cs-CZ" sz="1200" b="1" dirty="0" smtClean="0"/>
            </a:br>
            <a:r>
              <a:rPr lang="cs-CZ" sz="1200" b="1" dirty="0" smtClean="0"/>
              <a:t>ke stažení pod tlačítkem </a:t>
            </a:r>
            <a:r>
              <a:rPr lang="cs-CZ" sz="1200" b="1" dirty="0" smtClean="0">
                <a:solidFill>
                  <a:schemeClr val="accent2"/>
                </a:solidFill>
              </a:rPr>
              <a:t>zde</a:t>
            </a:r>
            <a:endParaRPr lang="cs-CZ" sz="1200" b="1" dirty="0">
              <a:solidFill>
                <a:schemeClr val="accent2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8" t="28641" r="39478" b="38692"/>
          <a:stretch/>
        </p:blipFill>
        <p:spPr bwMode="auto">
          <a:xfrm>
            <a:off x="3131840" y="3512139"/>
            <a:ext cx="1757549" cy="14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Přímá spojnice se šipkou 8"/>
          <p:cNvCxnSpPr>
            <a:stCxn id="10" idx="1"/>
          </p:cNvCxnSpPr>
          <p:nvPr/>
        </p:nvCxnSpPr>
        <p:spPr>
          <a:xfrm flipH="1" flipV="1">
            <a:off x="3548879" y="4523129"/>
            <a:ext cx="3255369" cy="188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/>
        </p:nvSpPr>
        <p:spPr>
          <a:xfrm>
            <a:off x="6804248" y="3934113"/>
            <a:ext cx="1649593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D</a:t>
            </a:r>
            <a:r>
              <a:rPr lang="cs-CZ" sz="1200" b="1" dirty="0" smtClean="0"/>
              <a:t>oporučujeme Zásady </a:t>
            </a:r>
            <a:r>
              <a:rPr lang="cs-CZ" sz="1200" b="1" dirty="0" smtClean="0">
                <a:solidFill>
                  <a:schemeClr val="accent2"/>
                </a:solidFill>
              </a:rPr>
              <a:t>uložit</a:t>
            </a:r>
            <a:r>
              <a:rPr lang="cs-CZ" sz="1200" b="1" dirty="0" smtClean="0"/>
              <a:t>. </a:t>
            </a:r>
            <a:br>
              <a:rPr lang="cs-CZ" sz="1200" b="1" dirty="0" smtClean="0"/>
            </a:br>
            <a:r>
              <a:rPr lang="cs-CZ" sz="700" b="1" dirty="0" smtClean="0"/>
              <a:t>Každý uživatel má jinak nastavené stahování souborů do svého počítače – na Plochu, do složky Stažené soubory, … Může se tak stát, že toto okno nevyskočí a soubor se automaticky uloží tam, kam si to uživatel nastavil již dříve.</a:t>
            </a:r>
            <a:endParaRPr lang="cs-CZ" sz="700" b="1" dirty="0">
              <a:solidFill>
                <a:schemeClr val="accent2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3" t="88907" r="23982" b="4009"/>
          <a:stretch/>
        </p:blipFill>
        <p:spPr bwMode="auto">
          <a:xfrm>
            <a:off x="2915816" y="6180108"/>
            <a:ext cx="4186052" cy="32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Přímá spojnice se šipkou 11"/>
          <p:cNvCxnSpPr>
            <a:stCxn id="10" idx="1"/>
          </p:cNvCxnSpPr>
          <p:nvPr/>
        </p:nvCxnSpPr>
        <p:spPr>
          <a:xfrm flipH="1">
            <a:off x="5508105" y="4541972"/>
            <a:ext cx="1296143" cy="17984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2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rem\Desktop\2020\www\Dotace_formulare_2021\Výstřižek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249" y="1116314"/>
            <a:ext cx="4589924" cy="495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2"/>
          <p:cNvSpPr txBox="1">
            <a:spLocks/>
          </p:cNvSpPr>
          <p:nvPr/>
        </p:nvSpPr>
        <p:spPr>
          <a:xfrm>
            <a:off x="1177280" y="318706"/>
            <a:ext cx="7283152" cy="66202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2000" b="1" dirty="0">
                <a:solidFill>
                  <a:schemeClr val="bg1">
                    <a:lumMod val="50000"/>
                  </a:schemeClr>
                </a:solidFill>
              </a:rPr>
              <a:t>Zásady pro poskytování účelových dotací </a:t>
            </a:r>
            <a:br>
              <a:rPr lang="cs-CZ" sz="20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cs-CZ" sz="2000" b="1" dirty="0">
                <a:solidFill>
                  <a:schemeClr val="bg1">
                    <a:lumMod val="50000"/>
                  </a:schemeClr>
                </a:solidFill>
              </a:rPr>
              <a:t>z rozpočtu SMO-</a:t>
            </a:r>
            <a:r>
              <a:rPr lang="cs-CZ" sz="2000" b="1" dirty="0" err="1">
                <a:solidFill>
                  <a:schemeClr val="bg1">
                    <a:lumMod val="50000"/>
                  </a:schemeClr>
                </a:solidFill>
              </a:rPr>
              <a:t>MOb</a:t>
            </a:r>
            <a:r>
              <a:rPr lang="cs-CZ" sz="2000" b="1" dirty="0">
                <a:solidFill>
                  <a:schemeClr val="bg1">
                    <a:lumMod val="50000"/>
                  </a:schemeClr>
                </a:solidFill>
              </a:rPr>
              <a:t> Poruba na rok 2021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6804248" y="2596439"/>
            <a:ext cx="1649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Žádosti</a:t>
            </a:r>
            <a:r>
              <a:rPr lang="cs-CZ" sz="1200" b="1" dirty="0" smtClean="0"/>
              <a:t> (formuláře) pro jednotlivé dotační programy se stáhnou po kliknutí.</a:t>
            </a:r>
          </a:p>
        </p:txBody>
      </p:sp>
      <p:cxnSp>
        <p:nvCxnSpPr>
          <p:cNvPr id="16" name="Přímá spojnice se šipkou 15"/>
          <p:cNvCxnSpPr/>
          <p:nvPr/>
        </p:nvCxnSpPr>
        <p:spPr>
          <a:xfrm flipH="1">
            <a:off x="4067944" y="3115825"/>
            <a:ext cx="2736304" cy="419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Přímá spojnice se šipkou 16"/>
          <p:cNvCxnSpPr/>
          <p:nvPr/>
        </p:nvCxnSpPr>
        <p:spPr>
          <a:xfrm flipH="1">
            <a:off x="3723960" y="3101971"/>
            <a:ext cx="3080288" cy="9685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Přímá spojnice se šipkou 17"/>
          <p:cNvCxnSpPr/>
          <p:nvPr/>
        </p:nvCxnSpPr>
        <p:spPr>
          <a:xfrm flipH="1">
            <a:off x="3707904" y="3101971"/>
            <a:ext cx="3096344" cy="286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Přímá spojnice se šipkou 18"/>
          <p:cNvCxnSpPr/>
          <p:nvPr/>
        </p:nvCxnSpPr>
        <p:spPr>
          <a:xfrm flipH="1">
            <a:off x="4139952" y="3115825"/>
            <a:ext cx="2664296" cy="7452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Přímá spojnice se šipkou 19"/>
          <p:cNvCxnSpPr/>
          <p:nvPr/>
        </p:nvCxnSpPr>
        <p:spPr>
          <a:xfrm flipH="1">
            <a:off x="3995936" y="3115825"/>
            <a:ext cx="2808312" cy="5840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Přímá spojnice se šipkou 22"/>
          <p:cNvCxnSpPr/>
          <p:nvPr/>
        </p:nvCxnSpPr>
        <p:spPr>
          <a:xfrm>
            <a:off x="1475656" y="3011937"/>
            <a:ext cx="1630644" cy="16335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ovéPole 20"/>
          <p:cNvSpPr txBox="1"/>
          <p:nvPr/>
        </p:nvSpPr>
        <p:spPr>
          <a:xfrm>
            <a:off x="388312" y="2258869"/>
            <a:ext cx="164959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Povinné přílohy – </a:t>
            </a:r>
            <a:r>
              <a:rPr lang="cs-CZ" sz="1200" b="1" dirty="0" smtClean="0">
                <a:solidFill>
                  <a:schemeClr val="accent2"/>
                </a:solidFill>
              </a:rPr>
              <a:t>Čestné prohlášení </a:t>
            </a:r>
            <a:br>
              <a:rPr lang="cs-CZ" sz="1200" b="1" dirty="0" smtClean="0">
                <a:solidFill>
                  <a:schemeClr val="accent2"/>
                </a:solidFill>
              </a:rPr>
            </a:br>
            <a:r>
              <a:rPr lang="cs-CZ" sz="1200" b="1" dirty="0" smtClean="0"/>
              <a:t>a </a:t>
            </a:r>
            <a:r>
              <a:rPr lang="cs-CZ" sz="1200" b="1" dirty="0" smtClean="0">
                <a:solidFill>
                  <a:schemeClr val="accent2"/>
                </a:solidFill>
              </a:rPr>
              <a:t>Souhlas se zpracováním </a:t>
            </a:r>
            <a:br>
              <a:rPr lang="cs-CZ" sz="1200" b="1" dirty="0" smtClean="0">
                <a:solidFill>
                  <a:schemeClr val="accent2"/>
                </a:solidFill>
              </a:rPr>
            </a:br>
            <a:r>
              <a:rPr lang="cs-CZ" sz="1200" b="1" dirty="0" smtClean="0">
                <a:solidFill>
                  <a:schemeClr val="accent2"/>
                </a:solidFill>
              </a:rPr>
              <a:t>a zveřejněním osobních údajů </a:t>
            </a:r>
            <a:br>
              <a:rPr lang="cs-CZ" sz="1200" b="1" dirty="0" smtClean="0">
                <a:solidFill>
                  <a:schemeClr val="accent2"/>
                </a:solidFill>
              </a:rPr>
            </a:br>
            <a:r>
              <a:rPr lang="cs-CZ" sz="1200" b="1" dirty="0" smtClean="0"/>
              <a:t>ke stažení po kliknutí</a:t>
            </a:r>
          </a:p>
          <a:p>
            <a:r>
              <a:rPr lang="cs-CZ" sz="800" b="1" dirty="0" smtClean="0"/>
              <a:t>Vzhledem k množství stahovaných souborů doporučujeme </a:t>
            </a:r>
            <a:r>
              <a:rPr lang="cs-CZ" sz="800" b="1" dirty="0"/>
              <a:t>vytvořit si v počítači složku s názvem DOTACE, </a:t>
            </a:r>
            <a:r>
              <a:rPr lang="cs-CZ" sz="800" b="1" dirty="0" smtClean="0"/>
              <a:t>ve </a:t>
            </a:r>
            <a:r>
              <a:rPr lang="cs-CZ" sz="800" b="1" dirty="0"/>
              <a:t>které budete mít všechny soubory pohromadě.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6804248" y="4540655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Program ke stažení </a:t>
            </a:r>
            <a:br>
              <a:rPr lang="cs-CZ" sz="1200" b="1" dirty="0" smtClean="0"/>
            </a:br>
            <a:r>
              <a:rPr lang="cs-CZ" sz="1200" b="1" dirty="0" smtClean="0"/>
              <a:t>a zpracování </a:t>
            </a:r>
            <a:r>
              <a:rPr lang="cs-CZ" sz="1200" b="1" dirty="0" smtClean="0">
                <a:solidFill>
                  <a:schemeClr val="accent2"/>
                </a:solidFill>
              </a:rPr>
              <a:t>Žádosti o dotaci</a:t>
            </a:r>
            <a:r>
              <a:rPr lang="cs-CZ" sz="1200" b="1" dirty="0" smtClean="0"/>
              <a:t> </a:t>
            </a:r>
            <a:br>
              <a:rPr lang="cs-CZ" sz="1200" b="1" dirty="0" smtClean="0"/>
            </a:br>
            <a:r>
              <a:rPr lang="cs-CZ" sz="1200" b="1" dirty="0" smtClean="0"/>
              <a:t>a </a:t>
            </a:r>
            <a:r>
              <a:rPr lang="cs-CZ" sz="1200" b="1" dirty="0" smtClean="0">
                <a:solidFill>
                  <a:schemeClr val="accent2"/>
                </a:solidFill>
              </a:rPr>
              <a:t>návod </a:t>
            </a:r>
            <a:r>
              <a:rPr lang="cs-CZ" sz="1200" b="1" dirty="0" smtClean="0"/>
              <a:t>s postupem pod tlačítky </a:t>
            </a:r>
            <a:r>
              <a:rPr lang="cs-CZ" sz="1200" b="1" dirty="0" smtClean="0">
                <a:solidFill>
                  <a:schemeClr val="accent2"/>
                </a:solidFill>
              </a:rPr>
              <a:t>ZDE</a:t>
            </a:r>
            <a:r>
              <a:rPr lang="cs-CZ" sz="1200" b="1" dirty="0" smtClean="0"/>
              <a:t>.</a:t>
            </a:r>
          </a:p>
        </p:txBody>
      </p:sp>
      <p:cxnSp>
        <p:nvCxnSpPr>
          <p:cNvPr id="25" name="Přímá spojnice se šipkou 24"/>
          <p:cNvCxnSpPr/>
          <p:nvPr/>
        </p:nvCxnSpPr>
        <p:spPr>
          <a:xfrm flipH="1" flipV="1">
            <a:off x="6372200" y="4990079"/>
            <a:ext cx="432048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Přímá spojnice se šipkou 27"/>
          <p:cNvCxnSpPr/>
          <p:nvPr/>
        </p:nvCxnSpPr>
        <p:spPr>
          <a:xfrm>
            <a:off x="2084372" y="4956153"/>
            <a:ext cx="1021928" cy="4898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Přímá spojnice se šipkou 21"/>
          <p:cNvCxnSpPr/>
          <p:nvPr/>
        </p:nvCxnSpPr>
        <p:spPr>
          <a:xfrm>
            <a:off x="1695236" y="2737108"/>
            <a:ext cx="1453975" cy="17260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TextovéPole 28"/>
          <p:cNvSpPr txBox="1"/>
          <p:nvPr/>
        </p:nvSpPr>
        <p:spPr>
          <a:xfrm>
            <a:off x="388311" y="4571428"/>
            <a:ext cx="1649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Následuje seznam </a:t>
            </a:r>
            <a:r>
              <a:rPr lang="cs-CZ" sz="1200" b="1" dirty="0">
                <a:solidFill>
                  <a:schemeClr val="accent2"/>
                </a:solidFill>
              </a:rPr>
              <a:t>K</a:t>
            </a:r>
            <a:r>
              <a:rPr lang="cs-CZ" sz="1200" b="1" dirty="0" smtClean="0">
                <a:solidFill>
                  <a:schemeClr val="accent2"/>
                </a:solidFill>
              </a:rPr>
              <a:t>ontaktních osob pro jednotlivé dotační programy</a:t>
            </a:r>
            <a:r>
              <a:rPr lang="cs-CZ" sz="1200" b="1" dirty="0" smtClean="0"/>
              <a:t>.</a:t>
            </a:r>
            <a:endParaRPr lang="cs-CZ" sz="800" b="1" dirty="0"/>
          </a:p>
        </p:txBody>
      </p:sp>
    </p:spTree>
    <p:extLst>
      <p:ext uri="{BB962C8B-B14F-4D97-AF65-F5344CB8AC3E}">
        <p14:creationId xmlns:p14="http://schemas.microsoft.com/office/powerpoint/2010/main" val="343551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/>
      <p:bldP spid="24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/>
              <a:t>Instalace 602xml </a:t>
            </a:r>
            <a:r>
              <a:rPr lang="cs-CZ" sz="3200" b="1" dirty="0" err="1" smtClean="0"/>
              <a:t>filler</a:t>
            </a:r>
            <a:endParaRPr lang="cs-CZ" sz="3200" b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1" t="47362" r="32015" b="17347"/>
          <a:stretch/>
        </p:blipFill>
        <p:spPr bwMode="auto">
          <a:xfrm>
            <a:off x="1611733" y="1628800"/>
            <a:ext cx="2850539" cy="2160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2" t="30862" r="11269" b="33848"/>
          <a:stretch/>
        </p:blipFill>
        <p:spPr bwMode="auto">
          <a:xfrm>
            <a:off x="4644008" y="1628800"/>
            <a:ext cx="2842418" cy="2160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0" t="56385" r="32910" b="7794"/>
          <a:stretch/>
        </p:blipFill>
        <p:spPr bwMode="auto">
          <a:xfrm>
            <a:off x="1611733" y="3942184"/>
            <a:ext cx="2851200" cy="221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67" t="56582" r="32976" b="8681"/>
          <a:stretch/>
        </p:blipFill>
        <p:spPr bwMode="auto">
          <a:xfrm>
            <a:off x="4649708" y="3942184"/>
            <a:ext cx="2851200" cy="215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ovéPole 13"/>
          <p:cNvSpPr txBox="1"/>
          <p:nvPr/>
        </p:nvSpPr>
        <p:spPr>
          <a:xfrm>
            <a:off x="1043608" y="22768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accent2"/>
                </a:solidFill>
              </a:rPr>
              <a:t>1.</a:t>
            </a:r>
            <a:endParaRPr lang="cs-CZ" dirty="0">
              <a:solidFill>
                <a:schemeClr val="accent2"/>
              </a:solidFill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7561079" y="22768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/>
                </a:solidFill>
              </a:rPr>
              <a:t>2</a:t>
            </a:r>
            <a:r>
              <a:rPr lang="cs-CZ" dirty="0" smtClean="0">
                <a:solidFill>
                  <a:schemeClr val="accent2"/>
                </a:solidFill>
              </a:rPr>
              <a:t>.</a:t>
            </a:r>
            <a:endParaRPr lang="cs-CZ" dirty="0">
              <a:solidFill>
                <a:schemeClr val="accent2"/>
              </a:solidFill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1043608" y="486358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2"/>
                </a:solidFill>
              </a:rPr>
              <a:t>3</a:t>
            </a:r>
            <a:r>
              <a:rPr lang="cs-CZ" dirty="0" smtClean="0">
                <a:solidFill>
                  <a:schemeClr val="accent2"/>
                </a:solidFill>
              </a:rPr>
              <a:t>.</a:t>
            </a:r>
            <a:endParaRPr lang="cs-CZ" dirty="0">
              <a:solidFill>
                <a:schemeClr val="accent2"/>
              </a:solidFill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7571031" y="486358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accent2"/>
                </a:solidFill>
              </a:rPr>
              <a:t>4.</a:t>
            </a:r>
            <a:endParaRPr lang="cs-CZ" dirty="0">
              <a:solidFill>
                <a:schemeClr val="accent2"/>
              </a:solidFill>
            </a:endParaRPr>
          </a:p>
        </p:txBody>
      </p:sp>
      <p:sp>
        <p:nvSpPr>
          <p:cNvPr id="2" name="Ovál 1"/>
          <p:cNvSpPr/>
          <p:nvPr/>
        </p:nvSpPr>
        <p:spPr>
          <a:xfrm>
            <a:off x="3347864" y="3526656"/>
            <a:ext cx="504056" cy="28803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vál 17"/>
          <p:cNvSpPr/>
          <p:nvPr/>
        </p:nvSpPr>
        <p:spPr>
          <a:xfrm>
            <a:off x="4860032" y="2227387"/>
            <a:ext cx="144016" cy="14401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vál 18"/>
          <p:cNvSpPr/>
          <p:nvPr/>
        </p:nvSpPr>
        <p:spPr>
          <a:xfrm>
            <a:off x="6372200" y="3526656"/>
            <a:ext cx="504056" cy="28803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vál 19"/>
          <p:cNvSpPr/>
          <p:nvPr/>
        </p:nvSpPr>
        <p:spPr>
          <a:xfrm>
            <a:off x="3347864" y="5856375"/>
            <a:ext cx="504056" cy="28803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vál 20"/>
          <p:cNvSpPr/>
          <p:nvPr/>
        </p:nvSpPr>
        <p:spPr>
          <a:xfrm>
            <a:off x="6372200" y="5866291"/>
            <a:ext cx="504056" cy="28803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vál 21"/>
          <p:cNvSpPr/>
          <p:nvPr/>
        </p:nvSpPr>
        <p:spPr>
          <a:xfrm>
            <a:off x="1763688" y="4653136"/>
            <a:ext cx="144016" cy="14401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940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76223" y="433693"/>
            <a:ext cx="7283152" cy="37399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2000" b="1" dirty="0" smtClean="0">
                <a:solidFill>
                  <a:schemeClr val="bg1">
                    <a:lumMod val="50000"/>
                  </a:schemeClr>
                </a:solidFill>
              </a:rPr>
              <a:t>Instalace 602xml </a:t>
            </a:r>
            <a:r>
              <a:rPr lang="cs-CZ" sz="2000" b="1" dirty="0" err="1" smtClean="0">
                <a:solidFill>
                  <a:schemeClr val="bg1">
                    <a:lumMod val="50000"/>
                  </a:schemeClr>
                </a:solidFill>
              </a:rPr>
              <a:t>filler</a:t>
            </a:r>
            <a:endParaRPr lang="cs-CZ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0" t="56600" r="32910" b="7844"/>
          <a:stretch/>
        </p:blipFill>
        <p:spPr bwMode="auto">
          <a:xfrm>
            <a:off x="1475656" y="2247255"/>
            <a:ext cx="2851200" cy="2183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4" t="56999" r="32911" b="8661"/>
          <a:stretch/>
        </p:blipFill>
        <p:spPr bwMode="auto">
          <a:xfrm>
            <a:off x="4499992" y="2291240"/>
            <a:ext cx="2851200" cy="213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ovéPole 31"/>
          <p:cNvSpPr txBox="1"/>
          <p:nvPr/>
        </p:nvSpPr>
        <p:spPr>
          <a:xfrm>
            <a:off x="960199" y="315419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accent2"/>
                </a:solidFill>
              </a:rPr>
              <a:t>5.</a:t>
            </a:r>
            <a:endParaRPr lang="cs-CZ" dirty="0">
              <a:solidFill>
                <a:schemeClr val="accent2"/>
              </a:solidFill>
            </a:endParaRPr>
          </a:p>
        </p:txBody>
      </p:sp>
      <p:sp>
        <p:nvSpPr>
          <p:cNvPr id="33" name="TextovéPole 32"/>
          <p:cNvSpPr txBox="1"/>
          <p:nvPr/>
        </p:nvSpPr>
        <p:spPr>
          <a:xfrm>
            <a:off x="7452320" y="317618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accent2"/>
                </a:solidFill>
              </a:rPr>
              <a:t>6.</a:t>
            </a:r>
            <a:endParaRPr lang="cs-CZ" dirty="0">
              <a:solidFill>
                <a:schemeClr val="accent2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4499992" y="4839543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Po tomto kroku je možné již dříve stažený formulář </a:t>
            </a:r>
            <a:r>
              <a:rPr lang="cs-CZ" sz="1200" b="1" dirty="0" smtClean="0">
                <a:solidFill>
                  <a:schemeClr val="accent2"/>
                </a:solidFill>
              </a:rPr>
              <a:t>Žádosti</a:t>
            </a:r>
            <a:r>
              <a:rPr lang="cs-CZ" sz="1200" b="1" dirty="0" smtClean="0"/>
              <a:t> otevřít a vyplnit.</a:t>
            </a:r>
            <a:endParaRPr lang="cs-CZ" sz="1200" b="1" dirty="0"/>
          </a:p>
        </p:txBody>
      </p:sp>
      <p:cxnSp>
        <p:nvCxnSpPr>
          <p:cNvPr id="34" name="Přímá spojnice se šipkou 33"/>
          <p:cNvCxnSpPr>
            <a:stCxn id="2" idx="0"/>
          </p:cNvCxnSpPr>
          <p:nvPr/>
        </p:nvCxnSpPr>
        <p:spPr>
          <a:xfrm flipV="1">
            <a:off x="6192180" y="4479504"/>
            <a:ext cx="324036" cy="3600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Ovál 10"/>
          <p:cNvSpPr/>
          <p:nvPr/>
        </p:nvSpPr>
        <p:spPr>
          <a:xfrm>
            <a:off x="6214628" y="4191473"/>
            <a:ext cx="504056" cy="28803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0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4" t="14802" r="50059" b="48299"/>
          <a:stretch/>
        </p:blipFill>
        <p:spPr bwMode="auto">
          <a:xfrm>
            <a:off x="2066420" y="2276872"/>
            <a:ext cx="4766219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74296" y="260648"/>
            <a:ext cx="7374167" cy="114300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Vyplňujeme </a:t>
            </a:r>
            <a:r>
              <a:rPr lang="cs-CZ" b="1" dirty="0" smtClean="0">
                <a:solidFill>
                  <a:schemeClr val="accent2"/>
                </a:solidFill>
              </a:rPr>
              <a:t>Žádost </a:t>
            </a:r>
            <a:r>
              <a:rPr lang="cs-CZ" sz="3600" b="1" dirty="0" smtClean="0">
                <a:solidFill>
                  <a:schemeClr val="accent2"/>
                </a:solidFill>
              </a:rPr>
              <a:t>(právnická osoba)</a:t>
            </a:r>
            <a:endParaRPr lang="cs-CZ" b="1" dirty="0"/>
          </a:p>
        </p:txBody>
      </p:sp>
      <p:cxnSp>
        <p:nvCxnSpPr>
          <p:cNvPr id="5" name="Přímá spojnice se šipkou 4"/>
          <p:cNvCxnSpPr/>
          <p:nvPr/>
        </p:nvCxnSpPr>
        <p:spPr>
          <a:xfrm>
            <a:off x="1640963" y="3799431"/>
            <a:ext cx="830808" cy="46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TextovéPole 5"/>
          <p:cNvSpPr txBox="1"/>
          <p:nvPr/>
        </p:nvSpPr>
        <p:spPr>
          <a:xfrm>
            <a:off x="467544" y="3573283"/>
            <a:ext cx="1152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V</a:t>
            </a:r>
            <a:r>
              <a:rPr lang="cs-CZ" sz="1200" b="1" dirty="0" smtClean="0"/>
              <a:t>yplňte </a:t>
            </a:r>
            <a:r>
              <a:rPr lang="cs-CZ" sz="1200" b="1" dirty="0" smtClean="0">
                <a:solidFill>
                  <a:schemeClr val="accent2"/>
                </a:solidFill>
              </a:rPr>
              <a:t>Název projektu</a:t>
            </a:r>
            <a:r>
              <a:rPr lang="cs-CZ" sz="1200" b="1" dirty="0" smtClean="0"/>
              <a:t>.</a:t>
            </a:r>
          </a:p>
        </p:txBody>
      </p:sp>
      <p:cxnSp>
        <p:nvCxnSpPr>
          <p:cNvPr id="7" name="Přímá spojnice se šipkou 6"/>
          <p:cNvCxnSpPr>
            <a:stCxn id="8" idx="1"/>
          </p:cNvCxnSpPr>
          <p:nvPr/>
        </p:nvCxnSpPr>
        <p:spPr>
          <a:xfrm flipH="1" flipV="1">
            <a:off x="4089235" y="4437112"/>
            <a:ext cx="1368152" cy="2105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5457387" y="4509119"/>
            <a:ext cx="30963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Vyberte </a:t>
            </a:r>
            <a:r>
              <a:rPr lang="cs-CZ" sz="1200" b="1" dirty="0" smtClean="0">
                <a:solidFill>
                  <a:schemeClr val="accent2"/>
                </a:solidFill>
              </a:rPr>
              <a:t>Právní formu žadatele</a:t>
            </a:r>
            <a:r>
              <a:rPr lang="cs-CZ" sz="1200" b="1" dirty="0" smtClean="0"/>
              <a:t>.</a:t>
            </a:r>
            <a:r>
              <a:rPr lang="cs-CZ" sz="1200" b="1" dirty="0" smtClean="0">
                <a:solidFill>
                  <a:schemeClr val="accent2"/>
                </a:solidFill>
              </a:rPr>
              <a:t> </a:t>
            </a:r>
          </a:p>
        </p:txBody>
      </p:sp>
      <p:cxnSp>
        <p:nvCxnSpPr>
          <p:cNvPr id="9" name="Přímá spojnice se šipkou 8"/>
          <p:cNvCxnSpPr>
            <a:stCxn id="12" idx="1"/>
          </p:cNvCxnSpPr>
          <p:nvPr/>
        </p:nvCxnSpPr>
        <p:spPr>
          <a:xfrm flipH="1" flipV="1">
            <a:off x="5041983" y="3459950"/>
            <a:ext cx="1351508" cy="657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6393491" y="3140967"/>
            <a:ext cx="2520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Manuál pracuje s formulářem</a:t>
            </a:r>
            <a:br>
              <a:rPr lang="cs-CZ" sz="1200" b="1" dirty="0" smtClean="0"/>
            </a:br>
            <a:r>
              <a:rPr lang="cs-CZ" sz="1200" b="1" dirty="0" smtClean="0"/>
              <a:t>pro </a:t>
            </a:r>
            <a:r>
              <a:rPr lang="cs-CZ" sz="1200" b="1" dirty="0" smtClean="0">
                <a:solidFill>
                  <a:schemeClr val="accent2"/>
                </a:solidFill>
              </a:rPr>
              <a:t>Program kultury</a:t>
            </a:r>
            <a:r>
              <a:rPr lang="cs-CZ" sz="1200" b="1" dirty="0" smtClean="0"/>
              <a:t>,</a:t>
            </a:r>
            <a:endParaRPr lang="cs-CZ" sz="1200" b="1" dirty="0" smtClean="0">
              <a:solidFill>
                <a:schemeClr val="accent2"/>
              </a:solidFill>
            </a:endParaRPr>
          </a:p>
          <a:p>
            <a:r>
              <a:rPr lang="cs-CZ" sz="1000" b="1" dirty="0" smtClean="0"/>
              <a:t>stejný postup platí i při vyplňování formulářů pro ostatní dotační programy.</a:t>
            </a:r>
          </a:p>
        </p:txBody>
      </p:sp>
    </p:spTree>
    <p:extLst>
      <p:ext uri="{BB962C8B-B14F-4D97-AF65-F5344CB8AC3E}">
        <p14:creationId xmlns:p14="http://schemas.microsoft.com/office/powerpoint/2010/main" val="2421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(právnická osoba)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2" t="18430" r="50375" b="35001"/>
          <a:stretch/>
        </p:blipFill>
        <p:spPr bwMode="auto">
          <a:xfrm>
            <a:off x="2399900" y="1340768"/>
            <a:ext cx="4537075" cy="420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ravá složená závorka 9"/>
          <p:cNvSpPr/>
          <p:nvPr/>
        </p:nvSpPr>
        <p:spPr>
          <a:xfrm flipH="1">
            <a:off x="2258441" y="3597474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Pravá složená závorka 15"/>
          <p:cNvSpPr/>
          <p:nvPr/>
        </p:nvSpPr>
        <p:spPr>
          <a:xfrm>
            <a:off x="6896473" y="2690734"/>
            <a:ext cx="216024" cy="67436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Pravá složená závorka 16"/>
          <p:cNvSpPr/>
          <p:nvPr/>
        </p:nvSpPr>
        <p:spPr>
          <a:xfrm>
            <a:off x="6896473" y="4149541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Pravá složená závorka 17"/>
          <p:cNvSpPr/>
          <p:nvPr/>
        </p:nvSpPr>
        <p:spPr>
          <a:xfrm flipH="1">
            <a:off x="2258441" y="4725605"/>
            <a:ext cx="216024" cy="72008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TextovéPole 18"/>
          <p:cNvSpPr txBox="1"/>
          <p:nvPr/>
        </p:nvSpPr>
        <p:spPr>
          <a:xfrm>
            <a:off x="7237432" y="2612415"/>
            <a:ext cx="1649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V</a:t>
            </a:r>
            <a:r>
              <a:rPr lang="cs-CZ" sz="1200" b="1" dirty="0" smtClean="0"/>
              <a:t>yplňte všechny </a:t>
            </a:r>
            <a:r>
              <a:rPr lang="cs-CZ" sz="1200" b="1" dirty="0" smtClean="0">
                <a:solidFill>
                  <a:schemeClr val="accent2"/>
                </a:solidFill>
              </a:rPr>
              <a:t>Informace o žadateli </a:t>
            </a:r>
            <a:r>
              <a:rPr lang="cs-CZ" sz="1200" b="1" dirty="0" smtClean="0"/>
              <a:t>dle příslušného rejstříku.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7237432" y="4227065"/>
            <a:ext cx="2087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Kontakt na žadatele</a:t>
            </a:r>
            <a:endParaRPr lang="cs-CZ" sz="1200" b="1" dirty="0"/>
          </a:p>
        </p:txBody>
      </p:sp>
      <p:sp>
        <p:nvSpPr>
          <p:cNvPr id="21" name="TextovéPole 20"/>
          <p:cNvSpPr txBox="1"/>
          <p:nvPr/>
        </p:nvSpPr>
        <p:spPr>
          <a:xfrm>
            <a:off x="449349" y="3597474"/>
            <a:ext cx="1737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Adresu sídla </a:t>
            </a:r>
            <a:r>
              <a:rPr lang="cs-CZ" sz="1200" b="1" dirty="0" smtClean="0"/>
              <a:t>žadatele uveďte dle příslušného rejstříku.</a:t>
            </a:r>
            <a:endParaRPr lang="cs-CZ" sz="1200" b="1" dirty="0"/>
          </a:p>
        </p:txBody>
      </p:sp>
      <p:sp>
        <p:nvSpPr>
          <p:cNvPr id="23" name="TextovéPole 22"/>
          <p:cNvSpPr txBox="1"/>
          <p:nvPr/>
        </p:nvSpPr>
        <p:spPr>
          <a:xfrm>
            <a:off x="416164" y="4722529"/>
            <a:ext cx="192358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 smtClean="0"/>
              <a:t>Pokud máte ve stanovách organizace uvedeno více </a:t>
            </a:r>
            <a:br>
              <a:rPr lang="cs-CZ" sz="1100" b="1" dirty="0" smtClean="0"/>
            </a:br>
            <a:r>
              <a:rPr lang="cs-CZ" sz="1100" b="1" dirty="0" smtClean="0"/>
              <a:t>osob </a:t>
            </a:r>
            <a:r>
              <a:rPr lang="cs-CZ" sz="1100" b="1" dirty="0"/>
              <a:t>zastupujících právnickou osobu, </a:t>
            </a:r>
            <a:r>
              <a:rPr lang="cs-CZ" sz="1100" b="1" dirty="0" smtClean="0"/>
              <a:t>přidáte je pomocí tlačítka  .</a:t>
            </a:r>
            <a:endParaRPr lang="cs-CZ" sz="2000" b="1" dirty="0"/>
          </a:p>
        </p:txBody>
      </p:sp>
      <p:sp>
        <p:nvSpPr>
          <p:cNvPr id="24" name="Plus 23"/>
          <p:cNvSpPr/>
          <p:nvPr/>
        </p:nvSpPr>
        <p:spPr>
          <a:xfrm>
            <a:off x="938415" y="5471433"/>
            <a:ext cx="72008" cy="78541"/>
          </a:xfrm>
          <a:prstGeom prst="mathPlu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860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3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(právnická osoba)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0" t="25090" r="50704" b="52835"/>
          <a:stretch/>
        </p:blipFill>
        <p:spPr bwMode="auto">
          <a:xfrm>
            <a:off x="2492660" y="1700808"/>
            <a:ext cx="4410075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ravá složená závorka 24"/>
          <p:cNvSpPr/>
          <p:nvPr/>
        </p:nvSpPr>
        <p:spPr>
          <a:xfrm flipH="1">
            <a:off x="2276636" y="1744256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TextovéPole 25"/>
          <p:cNvSpPr txBox="1"/>
          <p:nvPr/>
        </p:nvSpPr>
        <p:spPr>
          <a:xfrm>
            <a:off x="467544" y="1556792"/>
            <a:ext cx="1809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Bankovní údaje </a:t>
            </a:r>
            <a:r>
              <a:rPr lang="cs-CZ" sz="1200" b="1" dirty="0" smtClean="0"/>
              <a:t>žadatele, resp. číslo účtu, kam bude případná dotace zaslána.</a:t>
            </a:r>
            <a:endParaRPr lang="cs-CZ" sz="1200" b="1" dirty="0"/>
          </a:p>
        </p:txBody>
      </p:sp>
      <p:sp>
        <p:nvSpPr>
          <p:cNvPr id="27" name="Pravá složená závorka 26"/>
          <p:cNvSpPr/>
          <p:nvPr/>
        </p:nvSpPr>
        <p:spPr>
          <a:xfrm>
            <a:off x="6896635" y="2159753"/>
            <a:ext cx="216024" cy="847547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" name="TextovéPole 27"/>
          <p:cNvSpPr txBox="1"/>
          <p:nvPr/>
        </p:nvSpPr>
        <p:spPr>
          <a:xfrm>
            <a:off x="7175775" y="2165955"/>
            <a:ext cx="1737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Osoba zodpovědná za realizaci projektu </a:t>
            </a:r>
          </a:p>
          <a:p>
            <a:r>
              <a:rPr lang="cs-CZ" sz="800" b="1" dirty="0" smtClean="0"/>
              <a:t>– ve většině případů jde o uvedenou kontaktní osobu nebo jednu z osob, která zastupuje právnickou osobu.</a:t>
            </a:r>
          </a:p>
        </p:txBody>
      </p:sp>
      <p:sp>
        <p:nvSpPr>
          <p:cNvPr id="29" name="Pravá složená závorka 28"/>
          <p:cNvSpPr/>
          <p:nvPr/>
        </p:nvSpPr>
        <p:spPr>
          <a:xfrm flipH="1">
            <a:off x="2308932" y="3112408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499840" y="2824376"/>
            <a:ext cx="1884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V</a:t>
            </a:r>
            <a:r>
              <a:rPr lang="cs-CZ" sz="1200" b="1" dirty="0" smtClean="0">
                <a:solidFill>
                  <a:schemeClr val="accent2"/>
                </a:solidFill>
              </a:rPr>
              <a:t> Projektové části</a:t>
            </a:r>
          </a:p>
          <a:p>
            <a:r>
              <a:rPr lang="cs-CZ" sz="1200" b="1" dirty="0" smtClean="0"/>
              <a:t>uveďte účel dotace, odůvodnění žádosti,</a:t>
            </a:r>
            <a:br>
              <a:rPr lang="cs-CZ" sz="1200" b="1" dirty="0" smtClean="0"/>
            </a:br>
            <a:r>
              <a:rPr lang="cs-CZ" sz="1200" b="1" dirty="0" smtClean="0"/>
              <a:t>přesné místo konání projektu a předpokládaný počet účastníků.</a:t>
            </a:r>
            <a:endParaRPr lang="cs-CZ" sz="1200" b="1" dirty="0" smtClean="0">
              <a:solidFill>
                <a:schemeClr val="accent2"/>
              </a:solidFill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0" t="60625" r="50704" b="25511"/>
          <a:stretch/>
        </p:blipFill>
        <p:spPr bwMode="auto">
          <a:xfrm>
            <a:off x="2504147" y="3669142"/>
            <a:ext cx="4409775" cy="1243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Pravá složená závorka 31"/>
          <p:cNvSpPr/>
          <p:nvPr/>
        </p:nvSpPr>
        <p:spPr>
          <a:xfrm>
            <a:off x="6901429" y="3840039"/>
            <a:ext cx="216024" cy="640521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3" name="TextovéPole 32"/>
          <p:cNvSpPr txBox="1"/>
          <p:nvPr/>
        </p:nvSpPr>
        <p:spPr>
          <a:xfrm>
            <a:off x="7186202" y="3786758"/>
            <a:ext cx="17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Doba dosažení účelu</a:t>
            </a:r>
          </a:p>
          <a:p>
            <a:r>
              <a:rPr lang="cs-CZ" sz="800" b="1" dirty="0" smtClean="0"/>
              <a:t>– po kliknutí do žlutých rámečků se otevře pole s kalendářem.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5" t="69701" r="58355" b="15584"/>
          <a:stretch/>
        </p:blipFill>
        <p:spPr bwMode="auto">
          <a:xfrm>
            <a:off x="5888523" y="4160299"/>
            <a:ext cx="915084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Pravá složená závorka 34"/>
          <p:cNvSpPr/>
          <p:nvPr/>
        </p:nvSpPr>
        <p:spPr>
          <a:xfrm flipH="1">
            <a:off x="2308932" y="4502576"/>
            <a:ext cx="216024" cy="32026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6" name="TextovéPole 35"/>
          <p:cNvSpPr txBox="1"/>
          <p:nvPr/>
        </p:nvSpPr>
        <p:spPr>
          <a:xfrm>
            <a:off x="499840" y="4366845"/>
            <a:ext cx="188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Uveďte, jakou formou bude probíhat </a:t>
            </a:r>
            <a:r>
              <a:rPr lang="cs-CZ" sz="1200" b="1" dirty="0" smtClean="0">
                <a:solidFill>
                  <a:schemeClr val="accent2"/>
                </a:solidFill>
              </a:rPr>
              <a:t>Propagace</a:t>
            </a:r>
            <a:r>
              <a:rPr lang="cs-CZ" sz="1200" b="1" dirty="0" smtClean="0"/>
              <a:t> </a:t>
            </a:r>
            <a:r>
              <a:rPr lang="cs-CZ" sz="1200" b="1" dirty="0" smtClean="0">
                <a:solidFill>
                  <a:schemeClr val="accent2"/>
                </a:solidFill>
              </a:rPr>
              <a:t>městského obvodu</a:t>
            </a:r>
            <a:r>
              <a:rPr lang="cs-CZ" sz="12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091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/>
      <p:bldP spid="29" grpId="0" animBg="1"/>
      <p:bldP spid="30" grpId="0"/>
      <p:bldP spid="32" grpId="0" animBg="1"/>
      <p:bldP spid="33" grpId="0"/>
      <p:bldP spid="35" grpId="0" animBg="1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(právnická osoba)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3918" r="50770" b="34970"/>
          <a:stretch/>
        </p:blipFill>
        <p:spPr bwMode="auto">
          <a:xfrm>
            <a:off x="2484090" y="1268760"/>
            <a:ext cx="4248150" cy="443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ovéPole 17"/>
          <p:cNvSpPr txBox="1"/>
          <p:nvPr/>
        </p:nvSpPr>
        <p:spPr>
          <a:xfrm>
            <a:off x="539874" y="1713250"/>
            <a:ext cx="17998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Položky </a:t>
            </a:r>
            <a:r>
              <a:rPr lang="cs-CZ" sz="1200" b="1" dirty="0" smtClean="0">
                <a:solidFill>
                  <a:schemeClr val="accent2"/>
                </a:solidFill>
              </a:rPr>
              <a:t>Rozpočtu</a:t>
            </a:r>
            <a:r>
              <a:rPr lang="cs-CZ" sz="1200" b="1" dirty="0" smtClean="0"/>
              <a:t> vyberte z rolovacího seznamu </a:t>
            </a:r>
            <a:br>
              <a:rPr lang="cs-CZ" sz="1200" b="1" dirty="0" smtClean="0"/>
            </a:br>
            <a:r>
              <a:rPr lang="cs-CZ" sz="800" b="1" dirty="0" smtClean="0"/>
              <a:t>(po kliknutí do žlutého pole).</a:t>
            </a:r>
          </a:p>
          <a:p>
            <a:endParaRPr lang="cs-CZ" sz="800" b="1" dirty="0" smtClean="0"/>
          </a:p>
        </p:txBody>
      </p:sp>
      <p:cxnSp>
        <p:nvCxnSpPr>
          <p:cNvPr id="21" name="Přímá spojnice se šipkou 20"/>
          <p:cNvCxnSpPr/>
          <p:nvPr/>
        </p:nvCxnSpPr>
        <p:spPr>
          <a:xfrm flipV="1">
            <a:off x="1922505" y="2027064"/>
            <a:ext cx="993632" cy="2244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Přímá spojnice se šipkou 22"/>
          <p:cNvCxnSpPr/>
          <p:nvPr/>
        </p:nvCxnSpPr>
        <p:spPr>
          <a:xfrm>
            <a:off x="1922505" y="2251472"/>
            <a:ext cx="1065641" cy="2796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4" name="Skupina 3"/>
          <p:cNvGrpSpPr/>
          <p:nvPr/>
        </p:nvGrpSpPr>
        <p:grpSpPr>
          <a:xfrm>
            <a:off x="539552" y="2751311"/>
            <a:ext cx="1613453" cy="461665"/>
            <a:chOff x="395214" y="2492896"/>
            <a:chExt cx="1613453" cy="461665"/>
          </a:xfrm>
        </p:grpSpPr>
        <p:sp>
          <p:nvSpPr>
            <p:cNvPr id="2" name="Obdélník 1"/>
            <p:cNvSpPr/>
            <p:nvPr/>
          </p:nvSpPr>
          <p:spPr>
            <a:xfrm>
              <a:off x="395214" y="2492896"/>
              <a:ext cx="16134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800" b="1" dirty="0" smtClean="0"/>
                <a:t>Další položky rozpočtu můžete přidat pomocí tlačítka    ,</a:t>
              </a:r>
              <a:endParaRPr lang="cs-CZ" sz="800" b="1" dirty="0"/>
            </a:p>
            <a:p>
              <a:r>
                <a:rPr lang="cs-CZ" sz="800" b="1" dirty="0"/>
                <a:t>n</a:t>
              </a:r>
              <a:r>
                <a:rPr lang="cs-CZ" sz="800" b="1" dirty="0" smtClean="0"/>
                <a:t>ebo odebrat pomocí tlačítka   .</a:t>
              </a:r>
              <a:endParaRPr lang="cs-CZ" sz="800" b="1" dirty="0"/>
            </a:p>
          </p:txBody>
        </p:sp>
        <p:sp>
          <p:nvSpPr>
            <p:cNvPr id="20" name="Plus 19"/>
            <p:cNvSpPr/>
            <p:nvPr/>
          </p:nvSpPr>
          <p:spPr>
            <a:xfrm>
              <a:off x="1437134" y="2684457"/>
              <a:ext cx="79200" cy="78541"/>
            </a:xfrm>
            <a:prstGeom prst="mathPlus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Plus 21"/>
            <p:cNvSpPr/>
            <p:nvPr/>
          </p:nvSpPr>
          <p:spPr>
            <a:xfrm rot="2700000">
              <a:off x="1734642" y="2811199"/>
              <a:ext cx="79200" cy="78541"/>
            </a:xfrm>
            <a:prstGeom prst="mathPlu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391298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(právnická osoba)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3918" r="50770" b="34970"/>
          <a:stretch/>
        </p:blipFill>
        <p:spPr bwMode="auto">
          <a:xfrm>
            <a:off x="2411760" y="1268760"/>
            <a:ext cx="4248150" cy="443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Pravá složená závorka 18"/>
          <p:cNvSpPr/>
          <p:nvPr/>
        </p:nvSpPr>
        <p:spPr>
          <a:xfrm>
            <a:off x="6588224" y="3115568"/>
            <a:ext cx="216024" cy="2511896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bdélník 23"/>
          <p:cNvSpPr/>
          <p:nvPr/>
        </p:nvSpPr>
        <p:spPr>
          <a:xfrm>
            <a:off x="6614163" y="1556792"/>
            <a:ext cx="2134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 smtClean="0"/>
              <a:t>Nezapomeňte </a:t>
            </a:r>
            <a:r>
              <a:rPr lang="cs-CZ" sz="1200" b="1" dirty="0"/>
              <a:t>vypsat </a:t>
            </a:r>
            <a:r>
              <a:rPr lang="cs-CZ" sz="1200" b="1" dirty="0">
                <a:solidFill>
                  <a:schemeClr val="accent2"/>
                </a:solidFill>
              </a:rPr>
              <a:t>bližší specifikace</a:t>
            </a:r>
            <a:r>
              <a:rPr lang="cs-CZ" sz="1200" b="1" dirty="0"/>
              <a:t> </a:t>
            </a:r>
            <a:r>
              <a:rPr lang="cs-CZ" sz="1200" b="1" dirty="0" smtClean="0"/>
              <a:t>a </a:t>
            </a:r>
            <a:r>
              <a:rPr lang="cs-CZ" sz="1200" b="1" dirty="0" smtClean="0">
                <a:solidFill>
                  <a:schemeClr val="accent2"/>
                </a:solidFill>
              </a:rPr>
              <a:t>částky</a:t>
            </a:r>
            <a:r>
              <a:rPr lang="cs-CZ" sz="1200" b="1" dirty="0" smtClean="0"/>
              <a:t> </a:t>
            </a:r>
            <a:br>
              <a:rPr lang="cs-CZ" sz="1200" b="1" dirty="0" smtClean="0"/>
            </a:br>
            <a:r>
              <a:rPr lang="cs-CZ" sz="1200" b="1" dirty="0" smtClean="0"/>
              <a:t>u </a:t>
            </a:r>
            <a:r>
              <a:rPr lang="cs-CZ" sz="1200" b="1" dirty="0"/>
              <a:t>jednotlivých </a:t>
            </a:r>
            <a:r>
              <a:rPr lang="cs-CZ" sz="1200" b="1" dirty="0" smtClean="0"/>
              <a:t>položek.</a:t>
            </a:r>
            <a:endParaRPr lang="cs-CZ" sz="1200" b="1" dirty="0"/>
          </a:p>
        </p:txBody>
      </p:sp>
      <p:cxnSp>
        <p:nvCxnSpPr>
          <p:cNvPr id="37" name="Přímá spojnice se šipkou 36"/>
          <p:cNvCxnSpPr>
            <a:stCxn id="24" idx="1"/>
          </p:cNvCxnSpPr>
          <p:nvPr/>
        </p:nvCxnSpPr>
        <p:spPr>
          <a:xfrm flipH="1">
            <a:off x="6156176" y="1879958"/>
            <a:ext cx="457987" cy="1727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Přímá spojnice se šipkou 37"/>
          <p:cNvCxnSpPr>
            <a:stCxn id="24" idx="1"/>
          </p:cNvCxnSpPr>
          <p:nvPr/>
        </p:nvCxnSpPr>
        <p:spPr>
          <a:xfrm flipH="1">
            <a:off x="5580113" y="1879958"/>
            <a:ext cx="1034050" cy="6397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Obdélník 38"/>
          <p:cNvSpPr/>
          <p:nvPr/>
        </p:nvSpPr>
        <p:spPr>
          <a:xfrm>
            <a:off x="6808660" y="4221088"/>
            <a:ext cx="15797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Pozorně si přečtěte.</a:t>
            </a:r>
            <a:endParaRPr lang="cs-CZ" sz="1200" b="1" dirty="0">
              <a:solidFill>
                <a:schemeClr val="accent2"/>
              </a:solidFill>
            </a:endParaRPr>
          </a:p>
        </p:txBody>
      </p:sp>
      <p:sp>
        <p:nvSpPr>
          <p:cNvPr id="40" name="Pravá složená závorka 39"/>
          <p:cNvSpPr/>
          <p:nvPr/>
        </p:nvSpPr>
        <p:spPr>
          <a:xfrm flipH="1">
            <a:off x="2221674" y="2676473"/>
            <a:ext cx="190086" cy="271264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Obdélník 40"/>
          <p:cNvSpPr/>
          <p:nvPr/>
        </p:nvSpPr>
        <p:spPr>
          <a:xfrm>
            <a:off x="179512" y="2269321"/>
            <a:ext cx="20651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 smtClean="0"/>
              <a:t>Máte-li správně vyplněny položky u </a:t>
            </a:r>
            <a:r>
              <a:rPr lang="cs-CZ" sz="1200" b="1" dirty="0" smtClean="0">
                <a:solidFill>
                  <a:schemeClr val="accent2"/>
                </a:solidFill>
              </a:rPr>
              <a:t>Požadovaných uznatelných nákladů</a:t>
            </a:r>
            <a:r>
              <a:rPr lang="cs-CZ" sz="1200" b="1" dirty="0" smtClean="0"/>
              <a:t> </a:t>
            </a:r>
            <a:br>
              <a:rPr lang="cs-CZ" sz="1200" b="1" dirty="0" smtClean="0"/>
            </a:br>
            <a:r>
              <a:rPr lang="cs-CZ" sz="1200" b="1" dirty="0" smtClean="0"/>
              <a:t>a </a:t>
            </a:r>
            <a:r>
              <a:rPr lang="cs-CZ" sz="1200" b="1" dirty="0" smtClean="0">
                <a:solidFill>
                  <a:schemeClr val="accent2"/>
                </a:solidFill>
              </a:rPr>
              <a:t>Dalších zdrojů financování</a:t>
            </a:r>
            <a:r>
              <a:rPr lang="cs-CZ" sz="1200" b="1" dirty="0" smtClean="0"/>
              <a:t>, částky se automaticky doplní. </a:t>
            </a:r>
            <a:endParaRPr lang="cs-CZ" sz="1200" b="1" dirty="0"/>
          </a:p>
        </p:txBody>
      </p:sp>
      <p:cxnSp>
        <p:nvCxnSpPr>
          <p:cNvPr id="25" name="Přímá spojnice se šipkou 24"/>
          <p:cNvCxnSpPr>
            <a:stCxn id="24" idx="1"/>
          </p:cNvCxnSpPr>
          <p:nvPr/>
        </p:nvCxnSpPr>
        <p:spPr>
          <a:xfrm flipH="1">
            <a:off x="6299341" y="1879958"/>
            <a:ext cx="314822" cy="6397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Přímá spojnice se šipkou 25"/>
          <p:cNvCxnSpPr>
            <a:stCxn id="24" idx="1"/>
          </p:cNvCxnSpPr>
          <p:nvPr/>
        </p:nvCxnSpPr>
        <p:spPr>
          <a:xfrm flipH="1">
            <a:off x="5364090" y="1879958"/>
            <a:ext cx="1250073" cy="1727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56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/>
      <p:bldP spid="39" grpId="0"/>
      <p:bldP spid="40" grpId="0" animBg="1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(právnická osoba)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6" t="21184" r="47747" b="22719"/>
          <a:stretch/>
        </p:blipFill>
        <p:spPr bwMode="auto">
          <a:xfrm>
            <a:off x="2123728" y="1415364"/>
            <a:ext cx="4625371" cy="438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Přímá spojnice se šipkou 25"/>
          <p:cNvCxnSpPr>
            <a:stCxn id="27" idx="3"/>
          </p:cNvCxnSpPr>
          <p:nvPr/>
        </p:nvCxnSpPr>
        <p:spPr>
          <a:xfrm flipV="1">
            <a:off x="1835696" y="3850299"/>
            <a:ext cx="360040" cy="1074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7" name="Obdélník 26"/>
          <p:cNvSpPr/>
          <p:nvPr/>
        </p:nvSpPr>
        <p:spPr>
          <a:xfrm>
            <a:off x="216024" y="4624282"/>
            <a:ext cx="16196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>
                <a:solidFill>
                  <a:schemeClr val="accent2"/>
                </a:solidFill>
              </a:rPr>
              <a:t>Přílohu c) </a:t>
            </a:r>
            <a:r>
              <a:rPr lang="cs-CZ" sz="1100" b="1" dirty="0" smtClean="0"/>
              <a:t>vkládáte </a:t>
            </a:r>
            <a:br>
              <a:rPr lang="cs-CZ" sz="1100" b="1" dirty="0" smtClean="0"/>
            </a:br>
            <a:r>
              <a:rPr lang="cs-CZ" sz="1100" b="1" dirty="0" smtClean="0"/>
              <a:t>jen v případě, že jste zaškrtli toto políčko. </a:t>
            </a:r>
            <a:endParaRPr lang="cs-CZ" sz="1100" b="1" dirty="0"/>
          </a:p>
        </p:txBody>
      </p:sp>
      <p:cxnSp>
        <p:nvCxnSpPr>
          <p:cNvPr id="28" name="Přímá spojnice se šipkou 27"/>
          <p:cNvCxnSpPr>
            <a:stCxn id="27" idx="3"/>
          </p:cNvCxnSpPr>
          <p:nvPr/>
        </p:nvCxnSpPr>
        <p:spPr>
          <a:xfrm>
            <a:off x="1835696" y="4924364"/>
            <a:ext cx="360040" cy="7394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Obdélník 28"/>
          <p:cNvSpPr/>
          <p:nvPr/>
        </p:nvSpPr>
        <p:spPr>
          <a:xfrm>
            <a:off x="7171645" y="4924364"/>
            <a:ext cx="14164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/>
              <a:t>Datum se vyplní automaticky.</a:t>
            </a:r>
            <a:endParaRPr lang="cs-CZ" sz="1100" b="1" dirty="0"/>
          </a:p>
        </p:txBody>
      </p:sp>
      <p:cxnSp>
        <p:nvCxnSpPr>
          <p:cNvPr id="30" name="Přímá spojnice se šipkou 29"/>
          <p:cNvCxnSpPr/>
          <p:nvPr/>
        </p:nvCxnSpPr>
        <p:spPr>
          <a:xfrm flipH="1" flipV="1">
            <a:off x="6516216" y="5046186"/>
            <a:ext cx="648072" cy="862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6" name="Skupina 15"/>
          <p:cNvGrpSpPr/>
          <p:nvPr/>
        </p:nvGrpSpPr>
        <p:grpSpPr>
          <a:xfrm>
            <a:off x="4932040" y="1476212"/>
            <a:ext cx="3960440" cy="3248932"/>
            <a:chOff x="4932040" y="1476212"/>
            <a:chExt cx="3960440" cy="3248932"/>
          </a:xfrm>
        </p:grpSpPr>
        <p:sp>
          <p:nvSpPr>
            <p:cNvPr id="32" name="Obdélník 31"/>
            <p:cNvSpPr/>
            <p:nvPr/>
          </p:nvSpPr>
          <p:spPr>
            <a:xfrm>
              <a:off x="6864507" y="1476212"/>
              <a:ext cx="2027973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1100" b="1" dirty="0" smtClean="0"/>
                <a:t>Jednotlivé elektronické přílohy nahrajete do žádosti </a:t>
              </a:r>
              <a:br>
                <a:rPr lang="cs-CZ" sz="1100" b="1" dirty="0" smtClean="0"/>
              </a:br>
              <a:r>
                <a:rPr lang="cs-CZ" sz="1100" b="1" dirty="0" smtClean="0"/>
                <a:t>po kliknutí na toto pole, velikost souborů je limitována 20 MB.</a:t>
              </a:r>
              <a:endParaRPr lang="cs-CZ" sz="1100" b="1" dirty="0"/>
            </a:p>
          </p:txBody>
        </p:sp>
        <p:cxnSp>
          <p:nvCxnSpPr>
            <p:cNvPr id="33" name="Přímá spojnice se šipkou 32"/>
            <p:cNvCxnSpPr>
              <a:stCxn id="32" idx="1"/>
            </p:cNvCxnSpPr>
            <p:nvPr/>
          </p:nvCxnSpPr>
          <p:spPr>
            <a:xfrm flipH="1" flipV="1">
              <a:off x="4975440" y="1775404"/>
              <a:ext cx="1889067" cy="1701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Přímá spojnice se šipkou 13"/>
            <p:cNvCxnSpPr>
              <a:stCxn id="32" idx="1"/>
            </p:cNvCxnSpPr>
            <p:nvPr/>
          </p:nvCxnSpPr>
          <p:spPr>
            <a:xfrm flipH="1">
              <a:off x="4975440" y="1945572"/>
              <a:ext cx="1889067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Přímá spojnice se šipkou 16"/>
            <p:cNvCxnSpPr>
              <a:stCxn id="32" idx="1"/>
            </p:cNvCxnSpPr>
            <p:nvPr/>
          </p:nvCxnSpPr>
          <p:spPr>
            <a:xfrm flipH="1">
              <a:off x="4975440" y="1945572"/>
              <a:ext cx="1889067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Přímá spojnice se šipkou 19"/>
            <p:cNvCxnSpPr>
              <a:stCxn id="32" idx="1"/>
            </p:cNvCxnSpPr>
            <p:nvPr/>
          </p:nvCxnSpPr>
          <p:spPr>
            <a:xfrm flipH="1">
              <a:off x="4932040" y="1945572"/>
              <a:ext cx="1932467" cy="190472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Přímá spojnice se šipkou 22"/>
            <p:cNvCxnSpPr>
              <a:stCxn id="32" idx="1"/>
            </p:cNvCxnSpPr>
            <p:nvPr/>
          </p:nvCxnSpPr>
          <p:spPr>
            <a:xfrm flipH="1">
              <a:off x="4932040" y="1945572"/>
              <a:ext cx="1932467" cy="234752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Přímá spojnice se šipkou 33"/>
            <p:cNvCxnSpPr>
              <a:stCxn id="32" idx="1"/>
            </p:cNvCxnSpPr>
            <p:nvPr/>
          </p:nvCxnSpPr>
          <p:spPr>
            <a:xfrm flipH="1">
              <a:off x="4975440" y="1945572"/>
              <a:ext cx="1889067" cy="277957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8" name="Obdélník 17"/>
          <p:cNvSpPr/>
          <p:nvPr/>
        </p:nvSpPr>
        <p:spPr>
          <a:xfrm>
            <a:off x="7171645" y="5507651"/>
            <a:ext cx="14164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/>
              <a:t>Doplňte jméno žadatele.</a:t>
            </a:r>
            <a:endParaRPr lang="cs-CZ" sz="1100" b="1" dirty="0"/>
          </a:p>
        </p:txBody>
      </p:sp>
      <p:cxnSp>
        <p:nvCxnSpPr>
          <p:cNvPr id="19" name="Přímá spojnice se šipkou 18"/>
          <p:cNvCxnSpPr/>
          <p:nvPr/>
        </p:nvCxnSpPr>
        <p:spPr>
          <a:xfrm flipH="1" flipV="1">
            <a:off x="3491880" y="5224446"/>
            <a:ext cx="3696664" cy="369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Obdélník 21"/>
          <p:cNvSpPr/>
          <p:nvPr/>
        </p:nvSpPr>
        <p:spPr>
          <a:xfrm>
            <a:off x="3491880" y="5663836"/>
            <a:ext cx="25922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>
                <a:solidFill>
                  <a:schemeClr val="accent2"/>
                </a:solidFill>
              </a:rPr>
              <a:t>Podpis</a:t>
            </a:r>
            <a:r>
              <a:rPr lang="cs-CZ" sz="1100" b="1" dirty="0" smtClean="0"/>
              <a:t> žádosti je vysvětlen na následující stránce.</a:t>
            </a:r>
            <a:endParaRPr lang="cs-CZ" sz="1100" b="1" dirty="0"/>
          </a:p>
        </p:txBody>
      </p:sp>
      <p:cxnSp>
        <p:nvCxnSpPr>
          <p:cNvPr id="24" name="Přímá spojnice se šipkou 23"/>
          <p:cNvCxnSpPr>
            <a:stCxn id="22" idx="0"/>
          </p:cNvCxnSpPr>
          <p:nvPr/>
        </p:nvCxnSpPr>
        <p:spPr>
          <a:xfrm flipH="1" flipV="1">
            <a:off x="3491880" y="5409177"/>
            <a:ext cx="1296144" cy="2546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72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18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(právnická osoba)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3" t="25132" r="47868" b="30242"/>
          <a:stretch/>
        </p:blipFill>
        <p:spPr bwMode="auto">
          <a:xfrm>
            <a:off x="2411636" y="1792709"/>
            <a:ext cx="4392612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ravá složená závorka 13"/>
          <p:cNvSpPr/>
          <p:nvPr/>
        </p:nvSpPr>
        <p:spPr>
          <a:xfrm>
            <a:off x="6898426" y="1864047"/>
            <a:ext cx="220436" cy="22322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7118862" y="2368465"/>
            <a:ext cx="1773618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50" b="1" dirty="0" smtClean="0"/>
              <a:t>Žádost lze </a:t>
            </a:r>
            <a:r>
              <a:rPr lang="cs-CZ" sz="1050" b="1" dirty="0" smtClean="0">
                <a:solidFill>
                  <a:schemeClr val="accent2"/>
                </a:solidFill>
              </a:rPr>
              <a:t>odeslat bez elektronického podpisu </a:t>
            </a:r>
            <a:r>
              <a:rPr lang="cs-CZ" sz="1050" b="1" dirty="0" smtClean="0"/>
              <a:t>nebo s </a:t>
            </a:r>
            <a:r>
              <a:rPr lang="cs-CZ" sz="1050" b="1" dirty="0" smtClean="0">
                <a:solidFill>
                  <a:schemeClr val="accent2"/>
                </a:solidFill>
              </a:rPr>
              <a:t>elektronickým podpisem</a:t>
            </a:r>
            <a:r>
              <a:rPr lang="cs-CZ" sz="1050" b="1" dirty="0" smtClean="0">
                <a:solidFill>
                  <a:schemeClr val="tx2"/>
                </a:solidFill>
              </a:rPr>
              <a:t>. </a:t>
            </a:r>
            <a:r>
              <a:rPr lang="cs-CZ" sz="1050" b="1" dirty="0" smtClean="0">
                <a:solidFill>
                  <a:schemeClr val="accent2"/>
                </a:solidFill>
              </a:rPr>
              <a:t/>
            </a:r>
            <a:br>
              <a:rPr lang="cs-CZ" sz="1050" b="1" dirty="0" smtClean="0">
                <a:solidFill>
                  <a:schemeClr val="accent2"/>
                </a:solidFill>
              </a:rPr>
            </a:br>
            <a:r>
              <a:rPr lang="cs-CZ" sz="1050" b="1" dirty="0" smtClean="0"/>
              <a:t>Každá z uvedených variant má v textu specifikováno, jak dál postupovat.</a:t>
            </a:r>
            <a:endParaRPr lang="cs-CZ" sz="1050" b="1" dirty="0"/>
          </a:p>
        </p:txBody>
      </p:sp>
      <p:grpSp>
        <p:nvGrpSpPr>
          <p:cNvPr id="16" name="Skupina 15"/>
          <p:cNvGrpSpPr/>
          <p:nvPr/>
        </p:nvGrpSpPr>
        <p:grpSpPr>
          <a:xfrm>
            <a:off x="467544" y="4005064"/>
            <a:ext cx="2016224" cy="938719"/>
            <a:chOff x="467544" y="3553793"/>
            <a:chExt cx="2016224" cy="938719"/>
          </a:xfrm>
        </p:grpSpPr>
        <p:sp>
          <p:nvSpPr>
            <p:cNvPr id="17" name="Obdélník 16"/>
            <p:cNvSpPr/>
            <p:nvPr/>
          </p:nvSpPr>
          <p:spPr>
            <a:xfrm>
              <a:off x="467544" y="3553793"/>
              <a:ext cx="1704445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1100" b="1" dirty="0" smtClean="0"/>
                <a:t>Žádost je možné </a:t>
              </a:r>
              <a:br>
                <a:rPr lang="cs-CZ" sz="1100" b="1" dirty="0" smtClean="0"/>
              </a:br>
              <a:r>
                <a:rPr lang="cs-CZ" sz="1100" b="1" dirty="0" smtClean="0">
                  <a:solidFill>
                    <a:schemeClr val="accent2"/>
                  </a:solidFill>
                </a:rPr>
                <a:t>uložit</a:t>
              </a:r>
              <a:r>
                <a:rPr lang="cs-CZ" sz="1100" b="1" dirty="0" smtClean="0"/>
                <a:t> rozpracovanou,</a:t>
              </a:r>
            </a:p>
            <a:p>
              <a:r>
                <a:rPr lang="cs-CZ" sz="1100" b="1" dirty="0" smtClean="0">
                  <a:solidFill>
                    <a:schemeClr val="accent2"/>
                  </a:solidFill>
                </a:rPr>
                <a:t>vytisknout </a:t>
              </a:r>
              <a:r>
                <a:rPr lang="cs-CZ" sz="1100" b="1" dirty="0" smtClean="0"/>
                <a:t>nebo </a:t>
              </a:r>
              <a:r>
                <a:rPr lang="cs-CZ" sz="1100" b="1" dirty="0">
                  <a:solidFill>
                    <a:schemeClr val="accent2"/>
                  </a:solidFill>
                </a:rPr>
                <a:t>e</a:t>
              </a:r>
              <a:r>
                <a:rPr lang="cs-CZ" sz="1100" b="1" dirty="0" smtClean="0">
                  <a:solidFill>
                    <a:schemeClr val="accent2"/>
                  </a:solidFill>
                </a:rPr>
                <a:t>xportovat</a:t>
              </a:r>
              <a:r>
                <a:rPr lang="cs-CZ" sz="1100" b="1" dirty="0" smtClean="0"/>
                <a:t> do formátu </a:t>
              </a:r>
              <a:r>
                <a:rPr lang="cs-CZ" sz="1100" b="1" dirty="0" err="1" smtClean="0"/>
                <a:t>pdf</a:t>
              </a:r>
              <a:r>
                <a:rPr lang="cs-CZ" sz="1100" b="1" dirty="0" smtClean="0"/>
                <a:t>.</a:t>
              </a:r>
              <a:endParaRPr lang="cs-CZ" sz="1100" b="1" dirty="0"/>
            </a:p>
          </p:txBody>
        </p:sp>
        <p:cxnSp>
          <p:nvCxnSpPr>
            <p:cNvPr id="18" name="Přímá spojnice se šipkou 17"/>
            <p:cNvCxnSpPr/>
            <p:nvPr/>
          </p:nvCxnSpPr>
          <p:spPr>
            <a:xfrm flipV="1">
              <a:off x="1907704" y="3789041"/>
              <a:ext cx="576064" cy="2067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Přímá spojnice se šipkou 18"/>
            <p:cNvCxnSpPr/>
            <p:nvPr/>
          </p:nvCxnSpPr>
          <p:spPr>
            <a:xfrm>
              <a:off x="1907704" y="3995785"/>
              <a:ext cx="576064" cy="15329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Přímá spojnice se šipkou 19"/>
            <p:cNvCxnSpPr/>
            <p:nvPr/>
          </p:nvCxnSpPr>
          <p:spPr>
            <a:xfrm>
              <a:off x="1907704" y="4011768"/>
              <a:ext cx="576064" cy="4253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1" name="Obdélník 20"/>
          <p:cNvSpPr/>
          <p:nvPr/>
        </p:nvSpPr>
        <p:spPr>
          <a:xfrm>
            <a:off x="7118862" y="4318202"/>
            <a:ext cx="170444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>
                <a:solidFill>
                  <a:schemeClr val="accent2"/>
                </a:solidFill>
              </a:rPr>
              <a:t>Žádost se odešle </a:t>
            </a:r>
            <a:br>
              <a:rPr lang="cs-CZ" sz="1100" b="1" dirty="0" smtClean="0">
                <a:solidFill>
                  <a:schemeClr val="accent2"/>
                </a:solidFill>
              </a:rPr>
            </a:br>
            <a:r>
              <a:rPr lang="cs-CZ" sz="1100" b="1" dirty="0" smtClean="0"/>
              <a:t>až po kliknutí na jedno </a:t>
            </a:r>
            <a:br>
              <a:rPr lang="cs-CZ" sz="1100" b="1" dirty="0" smtClean="0"/>
            </a:br>
            <a:r>
              <a:rPr lang="cs-CZ" sz="1100" b="1" dirty="0" smtClean="0"/>
              <a:t>z uvedených polí!</a:t>
            </a:r>
            <a:endParaRPr lang="cs-CZ" sz="1100" b="1" dirty="0"/>
          </a:p>
        </p:txBody>
      </p:sp>
      <p:cxnSp>
        <p:nvCxnSpPr>
          <p:cNvPr id="22" name="Přímá spojnice se šipkou 21"/>
          <p:cNvCxnSpPr>
            <a:stCxn id="21" idx="1"/>
          </p:cNvCxnSpPr>
          <p:nvPr/>
        </p:nvCxnSpPr>
        <p:spPr>
          <a:xfrm flipH="1" flipV="1">
            <a:off x="5364088" y="2276872"/>
            <a:ext cx="1754774" cy="23414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Přímá spojnice se šipkou 23"/>
          <p:cNvCxnSpPr>
            <a:stCxn id="21" idx="1"/>
          </p:cNvCxnSpPr>
          <p:nvPr/>
        </p:nvCxnSpPr>
        <p:spPr>
          <a:xfrm flipH="1" flipV="1">
            <a:off x="5580112" y="3284984"/>
            <a:ext cx="1538750" cy="1333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149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0" t="11852" r="48572" b="37072"/>
          <a:stretch/>
        </p:blipFill>
        <p:spPr bwMode="auto">
          <a:xfrm>
            <a:off x="1891185" y="1533559"/>
            <a:ext cx="4813943" cy="422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74296" y="260648"/>
            <a:ext cx="7374167" cy="1143000"/>
          </a:xfrm>
        </p:spPr>
        <p:txBody>
          <a:bodyPr>
            <a:normAutofit/>
          </a:bodyPr>
          <a:lstStyle/>
          <a:p>
            <a:r>
              <a:rPr lang="cs-CZ" b="1" dirty="0"/>
              <a:t>Vyplňujeme </a:t>
            </a:r>
            <a:r>
              <a:rPr lang="cs-CZ" b="1" dirty="0" smtClean="0">
                <a:solidFill>
                  <a:schemeClr val="accent2"/>
                </a:solidFill>
              </a:rPr>
              <a:t>Žádost </a:t>
            </a:r>
            <a:r>
              <a:rPr lang="cs-CZ" sz="1600" b="1" dirty="0" smtClean="0">
                <a:solidFill>
                  <a:schemeClr val="accent2"/>
                </a:solidFill>
              </a:rPr>
              <a:t>(</a:t>
            </a:r>
            <a:r>
              <a:rPr lang="cs-CZ" sz="1600" b="1" dirty="0">
                <a:solidFill>
                  <a:schemeClr val="accent2"/>
                </a:solidFill>
              </a:rPr>
              <a:t>fyzická osoba nepodnikající)</a:t>
            </a:r>
            <a:endParaRPr lang="cs-CZ" sz="2000" b="1" dirty="0"/>
          </a:p>
        </p:txBody>
      </p:sp>
      <p:cxnSp>
        <p:nvCxnSpPr>
          <p:cNvPr id="5" name="Přímá spojnice se šipkou 4"/>
          <p:cNvCxnSpPr>
            <a:stCxn id="6" idx="3"/>
          </p:cNvCxnSpPr>
          <p:nvPr/>
        </p:nvCxnSpPr>
        <p:spPr>
          <a:xfrm flipV="1">
            <a:off x="1356321" y="2661471"/>
            <a:ext cx="586657" cy="92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TextovéPole 5"/>
          <p:cNvSpPr txBox="1"/>
          <p:nvPr/>
        </p:nvSpPr>
        <p:spPr>
          <a:xfrm>
            <a:off x="152400" y="2522971"/>
            <a:ext cx="1203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Vyplňte </a:t>
            </a:r>
          </a:p>
          <a:p>
            <a:r>
              <a:rPr lang="cs-CZ" sz="1200" b="1" dirty="0" smtClean="0">
                <a:solidFill>
                  <a:schemeClr val="accent2"/>
                </a:solidFill>
              </a:rPr>
              <a:t>Název projektu</a:t>
            </a:r>
            <a:r>
              <a:rPr lang="cs-CZ" sz="1200" b="1" dirty="0" smtClean="0">
                <a:solidFill>
                  <a:schemeClr val="tx2"/>
                </a:solidFill>
              </a:rPr>
              <a:t>.</a:t>
            </a:r>
          </a:p>
        </p:txBody>
      </p:sp>
      <p:cxnSp>
        <p:nvCxnSpPr>
          <p:cNvPr id="7" name="Přímá spojnice se šipkou 6"/>
          <p:cNvCxnSpPr>
            <a:stCxn id="8" idx="1"/>
          </p:cNvCxnSpPr>
          <p:nvPr/>
        </p:nvCxnSpPr>
        <p:spPr>
          <a:xfrm flipH="1" flipV="1">
            <a:off x="4296050" y="3093168"/>
            <a:ext cx="2442050" cy="4875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6738100" y="3165172"/>
            <a:ext cx="2022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Z rolovacího seznamu vyberte </a:t>
            </a:r>
            <a:r>
              <a:rPr lang="cs-CZ" sz="1200" b="1" dirty="0" smtClean="0">
                <a:solidFill>
                  <a:schemeClr val="accent2"/>
                </a:solidFill>
              </a:rPr>
              <a:t>Právní formu žadatele</a:t>
            </a:r>
            <a:r>
              <a:rPr lang="cs-CZ" sz="1200" b="1" dirty="0" smtClean="0"/>
              <a:t> a vyplňte ostatní údaje ve žlutých rámečcích.</a:t>
            </a:r>
          </a:p>
        </p:txBody>
      </p:sp>
      <p:cxnSp>
        <p:nvCxnSpPr>
          <p:cNvPr id="9" name="Přímá spojnice se šipkou 8"/>
          <p:cNvCxnSpPr/>
          <p:nvPr/>
        </p:nvCxnSpPr>
        <p:spPr>
          <a:xfrm flipH="1" flipV="1">
            <a:off x="5192960" y="2204864"/>
            <a:ext cx="1512168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6705128" y="2001034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Manuál pracuje </a:t>
            </a:r>
            <a:r>
              <a:rPr lang="cs-CZ" sz="1200" b="1" dirty="0" smtClean="0"/>
              <a:t>s </a:t>
            </a:r>
            <a:r>
              <a:rPr lang="cs-CZ" sz="1200" b="1" dirty="0"/>
              <a:t>formulářem </a:t>
            </a:r>
            <a:r>
              <a:rPr lang="cs-CZ" sz="1200" b="1" dirty="0" smtClean="0"/>
              <a:t/>
            </a:r>
            <a:br>
              <a:rPr lang="cs-CZ" sz="1200" b="1" dirty="0" smtClean="0"/>
            </a:br>
            <a:r>
              <a:rPr lang="cs-CZ" sz="1200" b="1" dirty="0" smtClean="0"/>
              <a:t>pro </a:t>
            </a:r>
            <a:r>
              <a:rPr lang="cs-CZ" sz="1200" b="1" dirty="0">
                <a:solidFill>
                  <a:schemeClr val="accent2"/>
                </a:solidFill>
              </a:rPr>
              <a:t>Program </a:t>
            </a:r>
            <a:r>
              <a:rPr lang="cs-CZ" sz="1200" b="1" dirty="0" smtClean="0">
                <a:solidFill>
                  <a:schemeClr val="accent2"/>
                </a:solidFill>
              </a:rPr>
              <a:t>kultury</a:t>
            </a:r>
            <a:r>
              <a:rPr lang="cs-CZ" sz="1200" b="1" dirty="0" smtClean="0"/>
              <a:t>,</a:t>
            </a:r>
            <a:r>
              <a:rPr lang="cs-CZ" sz="1200" b="1" dirty="0" smtClean="0">
                <a:solidFill>
                  <a:schemeClr val="accent2"/>
                </a:solidFill>
              </a:rPr>
              <a:t> </a:t>
            </a:r>
          </a:p>
          <a:p>
            <a:r>
              <a:rPr lang="cs-CZ" sz="800" b="1" dirty="0" smtClean="0"/>
              <a:t>stejný </a:t>
            </a:r>
            <a:r>
              <a:rPr lang="cs-CZ" sz="800" b="1" dirty="0"/>
              <a:t>postup platí i při vyplňování formulářů </a:t>
            </a:r>
            <a:r>
              <a:rPr lang="cs-CZ" sz="800" b="1" dirty="0" smtClean="0"/>
              <a:t>pro </a:t>
            </a:r>
            <a:r>
              <a:rPr lang="cs-CZ" sz="800" b="1" dirty="0"/>
              <a:t>ostatní dotační programy</a:t>
            </a:r>
            <a:r>
              <a:rPr lang="cs-CZ" sz="800" b="1" dirty="0" smtClean="0"/>
              <a:t>.</a:t>
            </a:r>
            <a:endParaRPr lang="cs-CZ" sz="800" b="1" dirty="0"/>
          </a:p>
        </p:txBody>
      </p:sp>
      <p:sp>
        <p:nvSpPr>
          <p:cNvPr id="18" name="Pravá složená závorka 17"/>
          <p:cNvSpPr/>
          <p:nvPr/>
        </p:nvSpPr>
        <p:spPr>
          <a:xfrm flipH="1">
            <a:off x="1736576" y="3654971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TextovéPole 18"/>
          <p:cNvSpPr txBox="1"/>
          <p:nvPr/>
        </p:nvSpPr>
        <p:spPr>
          <a:xfrm>
            <a:off x="107504" y="3654971"/>
            <a:ext cx="1701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Adresu bydliště </a:t>
            </a:r>
            <a:br>
              <a:rPr lang="cs-CZ" sz="1200" b="1" dirty="0" smtClean="0">
                <a:solidFill>
                  <a:schemeClr val="accent2"/>
                </a:solidFill>
              </a:rPr>
            </a:br>
            <a:r>
              <a:rPr lang="cs-CZ" sz="1200" b="1" dirty="0" smtClean="0"/>
              <a:t>žadatele uveďte dle OP.</a:t>
            </a:r>
            <a:endParaRPr lang="cs-CZ" sz="1200" b="1" dirty="0"/>
          </a:p>
        </p:txBody>
      </p:sp>
      <p:sp>
        <p:nvSpPr>
          <p:cNvPr id="20" name="Pravá složená závorka 19"/>
          <p:cNvSpPr/>
          <p:nvPr/>
        </p:nvSpPr>
        <p:spPr>
          <a:xfrm flipH="1">
            <a:off x="1771936" y="4217740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ovéPole 20"/>
          <p:cNvSpPr txBox="1"/>
          <p:nvPr/>
        </p:nvSpPr>
        <p:spPr>
          <a:xfrm>
            <a:off x="107504" y="4217740"/>
            <a:ext cx="173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Kontaktní adresa  </a:t>
            </a:r>
            <a:r>
              <a:rPr lang="cs-CZ" sz="1200" b="1" dirty="0" smtClean="0"/>
              <a:t>žadatele </a:t>
            </a:r>
            <a:endParaRPr lang="cs-CZ" sz="1200" b="1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107504" y="4879712"/>
            <a:ext cx="1737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Kontakt na žadatele</a:t>
            </a:r>
            <a:r>
              <a:rPr lang="cs-CZ" sz="1200" b="1" dirty="0" smtClean="0"/>
              <a:t> </a:t>
            </a:r>
            <a:endParaRPr lang="cs-CZ" sz="1200" b="1" dirty="0"/>
          </a:p>
        </p:txBody>
      </p:sp>
      <p:sp>
        <p:nvSpPr>
          <p:cNvPr id="23" name="Pravá složená závorka 22"/>
          <p:cNvSpPr/>
          <p:nvPr/>
        </p:nvSpPr>
        <p:spPr>
          <a:xfrm flipH="1">
            <a:off x="1771936" y="4802188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TextovéPole 23"/>
          <p:cNvSpPr txBox="1"/>
          <p:nvPr/>
        </p:nvSpPr>
        <p:spPr>
          <a:xfrm>
            <a:off x="7023461" y="5157192"/>
            <a:ext cx="17370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2"/>
                </a:solidFill>
              </a:rPr>
              <a:t>Bankovní údaje </a:t>
            </a:r>
            <a:r>
              <a:rPr lang="cs-CZ" sz="1200" b="1" dirty="0"/>
              <a:t>žadatele, resp. číslo účtu, </a:t>
            </a:r>
            <a:r>
              <a:rPr lang="cs-CZ" sz="1200" b="1" dirty="0" smtClean="0"/>
              <a:t>na které bude </a:t>
            </a:r>
            <a:r>
              <a:rPr lang="cs-CZ" sz="1200" b="1" dirty="0"/>
              <a:t>případná dotace </a:t>
            </a:r>
            <a:r>
              <a:rPr lang="cs-CZ" sz="1200" b="1" dirty="0" smtClean="0"/>
              <a:t>zaslána.</a:t>
            </a:r>
            <a:endParaRPr lang="cs-CZ" sz="1200" b="1" dirty="0"/>
          </a:p>
        </p:txBody>
      </p:sp>
      <p:sp>
        <p:nvSpPr>
          <p:cNvPr id="25" name="Pravá složená závorka 24"/>
          <p:cNvSpPr/>
          <p:nvPr/>
        </p:nvSpPr>
        <p:spPr>
          <a:xfrm>
            <a:off x="6738100" y="5331237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654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8" grpId="0" animBg="1"/>
      <p:bldP spid="19" grpId="0"/>
      <p:bldP spid="20" grpId="0" animBg="1"/>
      <p:bldP spid="21" grpId="0"/>
      <p:bldP spid="22" grpId="0"/>
      <p:bldP spid="23" grpId="0" animBg="1"/>
      <p:bldP spid="24" grpId="0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</a:t>
            </a:r>
            <a:r>
              <a:rPr lang="cs-CZ" sz="1900" b="1" dirty="0" smtClean="0">
                <a:solidFill>
                  <a:schemeClr val="accent2"/>
                </a:solidFill>
              </a:rPr>
              <a:t>(fyzická osoba nepodnikající)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2" t="13072" r="48676" b="60003"/>
          <a:stretch/>
        </p:blipFill>
        <p:spPr bwMode="auto">
          <a:xfrm>
            <a:off x="2078913" y="1412776"/>
            <a:ext cx="4919289" cy="233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8" t="58758" r="48741" b="22927"/>
          <a:stretch/>
        </p:blipFill>
        <p:spPr bwMode="auto">
          <a:xfrm>
            <a:off x="2078913" y="3764362"/>
            <a:ext cx="4919289" cy="158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5" t="69701" r="58355" b="15584"/>
          <a:stretch/>
        </p:blipFill>
        <p:spPr bwMode="auto">
          <a:xfrm>
            <a:off x="5918723" y="2513754"/>
            <a:ext cx="915084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Pravá složená závorka 49"/>
          <p:cNvSpPr/>
          <p:nvPr/>
        </p:nvSpPr>
        <p:spPr>
          <a:xfrm flipH="1">
            <a:off x="1867992" y="1628800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1" name="TextovéPole 50"/>
          <p:cNvSpPr txBox="1"/>
          <p:nvPr/>
        </p:nvSpPr>
        <p:spPr>
          <a:xfrm>
            <a:off x="58900" y="1340768"/>
            <a:ext cx="1884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V</a:t>
            </a:r>
            <a:r>
              <a:rPr lang="cs-CZ" sz="1200" b="1" dirty="0" smtClean="0">
                <a:solidFill>
                  <a:schemeClr val="accent2"/>
                </a:solidFill>
              </a:rPr>
              <a:t> Projektové části</a:t>
            </a:r>
          </a:p>
          <a:p>
            <a:r>
              <a:rPr lang="cs-CZ" sz="1200" b="1" dirty="0" smtClean="0"/>
              <a:t>uveďte účel dotace, odůvodnění žádosti,</a:t>
            </a:r>
            <a:br>
              <a:rPr lang="cs-CZ" sz="1200" b="1" dirty="0" smtClean="0"/>
            </a:br>
            <a:r>
              <a:rPr lang="cs-CZ" sz="1200" b="1" dirty="0" smtClean="0"/>
              <a:t>přesné místo konání projektu a předpokládaný počet účastníků.</a:t>
            </a:r>
            <a:endParaRPr lang="cs-CZ" sz="1200" b="1" dirty="0" smtClean="0">
              <a:solidFill>
                <a:schemeClr val="accent2"/>
              </a:solidFill>
            </a:endParaRPr>
          </a:p>
        </p:txBody>
      </p:sp>
      <p:sp>
        <p:nvSpPr>
          <p:cNvPr id="52" name="Pravá složená závorka 51"/>
          <p:cNvSpPr/>
          <p:nvPr/>
        </p:nvSpPr>
        <p:spPr>
          <a:xfrm>
            <a:off x="7004573" y="2332768"/>
            <a:ext cx="216024" cy="640521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3" name="TextovéPole 52"/>
          <p:cNvSpPr txBox="1"/>
          <p:nvPr/>
        </p:nvSpPr>
        <p:spPr>
          <a:xfrm>
            <a:off x="7265037" y="2393439"/>
            <a:ext cx="17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Doba dosažení účelu</a:t>
            </a:r>
          </a:p>
          <a:p>
            <a:r>
              <a:rPr lang="cs-CZ" sz="800" b="1" dirty="0" smtClean="0"/>
              <a:t>– po kliknutí do žlutých rámečků se otevře pole s kalendářem.</a:t>
            </a:r>
          </a:p>
        </p:txBody>
      </p:sp>
      <p:sp>
        <p:nvSpPr>
          <p:cNvPr id="54" name="Pravá složená závorka 53"/>
          <p:cNvSpPr/>
          <p:nvPr/>
        </p:nvSpPr>
        <p:spPr>
          <a:xfrm flipH="1">
            <a:off x="1854803" y="2916659"/>
            <a:ext cx="216024" cy="32026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5" name="TextovéPole 54"/>
          <p:cNvSpPr txBox="1"/>
          <p:nvPr/>
        </p:nvSpPr>
        <p:spPr>
          <a:xfrm>
            <a:off x="45711" y="2780928"/>
            <a:ext cx="188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Uveďte, jakou formou bude probíhat </a:t>
            </a:r>
            <a:r>
              <a:rPr lang="cs-CZ" sz="1200" b="1" dirty="0">
                <a:solidFill>
                  <a:schemeClr val="accent2"/>
                </a:solidFill>
              </a:rPr>
              <a:t>P</a:t>
            </a:r>
            <a:r>
              <a:rPr lang="cs-CZ" sz="1200" b="1" dirty="0" smtClean="0">
                <a:solidFill>
                  <a:schemeClr val="accent2"/>
                </a:solidFill>
              </a:rPr>
              <a:t>ropagace</a:t>
            </a:r>
            <a:r>
              <a:rPr lang="cs-CZ" sz="1200" b="1" dirty="0" smtClean="0"/>
              <a:t> </a:t>
            </a:r>
            <a:r>
              <a:rPr lang="cs-CZ" sz="1200" b="1" dirty="0" smtClean="0">
                <a:solidFill>
                  <a:schemeClr val="accent2"/>
                </a:solidFill>
              </a:rPr>
              <a:t>městského obvodu</a:t>
            </a:r>
            <a:r>
              <a:rPr lang="cs-CZ" sz="1200" b="1" dirty="0" smtClean="0"/>
              <a:t>.</a:t>
            </a:r>
          </a:p>
        </p:txBody>
      </p:sp>
      <p:sp>
        <p:nvSpPr>
          <p:cNvPr id="56" name="TextovéPole 55"/>
          <p:cNvSpPr txBox="1"/>
          <p:nvPr/>
        </p:nvSpPr>
        <p:spPr>
          <a:xfrm>
            <a:off x="46126" y="3912314"/>
            <a:ext cx="17998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Položky </a:t>
            </a:r>
            <a:r>
              <a:rPr lang="cs-CZ" sz="1200" b="1" dirty="0" smtClean="0">
                <a:solidFill>
                  <a:schemeClr val="accent2"/>
                </a:solidFill>
              </a:rPr>
              <a:t>Rozpočtu</a:t>
            </a:r>
            <a:r>
              <a:rPr lang="cs-CZ" sz="1200" b="1" dirty="0" smtClean="0"/>
              <a:t> vyberte z rolovacího seznamu </a:t>
            </a:r>
            <a:br>
              <a:rPr lang="cs-CZ" sz="1200" b="1" dirty="0" smtClean="0"/>
            </a:br>
            <a:r>
              <a:rPr lang="cs-CZ" sz="800" b="1" dirty="0" smtClean="0"/>
              <a:t>(po kliknutí do žlutého pole).</a:t>
            </a:r>
          </a:p>
          <a:p>
            <a:endParaRPr lang="cs-CZ" sz="800" b="1" dirty="0" smtClean="0"/>
          </a:p>
        </p:txBody>
      </p:sp>
      <p:cxnSp>
        <p:nvCxnSpPr>
          <p:cNvPr id="57" name="Přímá spojnice se šipkou 56"/>
          <p:cNvCxnSpPr/>
          <p:nvPr/>
        </p:nvCxnSpPr>
        <p:spPr>
          <a:xfrm flipV="1">
            <a:off x="1601997" y="4226128"/>
            <a:ext cx="993632" cy="2244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8" name="Přímá spojnice se šipkou 57"/>
          <p:cNvCxnSpPr/>
          <p:nvPr/>
        </p:nvCxnSpPr>
        <p:spPr>
          <a:xfrm>
            <a:off x="1601997" y="4450536"/>
            <a:ext cx="1065641" cy="2796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59" name="Skupina 58"/>
          <p:cNvGrpSpPr/>
          <p:nvPr/>
        </p:nvGrpSpPr>
        <p:grpSpPr>
          <a:xfrm>
            <a:off x="58900" y="4759020"/>
            <a:ext cx="1613453" cy="461665"/>
            <a:chOff x="235070" y="2475506"/>
            <a:chExt cx="1613453" cy="461665"/>
          </a:xfrm>
        </p:grpSpPr>
        <p:sp>
          <p:nvSpPr>
            <p:cNvPr id="60" name="Obdélník 59"/>
            <p:cNvSpPr/>
            <p:nvPr/>
          </p:nvSpPr>
          <p:spPr>
            <a:xfrm>
              <a:off x="235070" y="2475506"/>
              <a:ext cx="16134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800" b="1" dirty="0" smtClean="0"/>
                <a:t>Další položky rozpočtu můžete přidat pomocí </a:t>
              </a:r>
              <a:r>
                <a:rPr lang="cs-CZ" sz="800" b="1" dirty="0"/>
                <a:t>tlačítka </a:t>
              </a:r>
              <a:r>
                <a:rPr lang="cs-CZ" sz="800" b="1" dirty="0" smtClean="0"/>
                <a:t>  ,</a:t>
              </a:r>
              <a:endParaRPr lang="cs-CZ" sz="800" b="1" dirty="0"/>
            </a:p>
            <a:p>
              <a:r>
                <a:rPr lang="cs-CZ" sz="800" b="1" dirty="0"/>
                <a:t>n</a:t>
              </a:r>
              <a:r>
                <a:rPr lang="cs-CZ" sz="800" b="1" dirty="0" smtClean="0"/>
                <a:t>ebo odebrat pomocí tlačítka   .</a:t>
              </a:r>
              <a:endParaRPr lang="cs-CZ" sz="800" b="1" dirty="0"/>
            </a:p>
          </p:txBody>
        </p:sp>
        <p:sp>
          <p:nvSpPr>
            <p:cNvPr id="61" name="Plus 60"/>
            <p:cNvSpPr/>
            <p:nvPr/>
          </p:nvSpPr>
          <p:spPr>
            <a:xfrm>
              <a:off x="1257724" y="2663116"/>
              <a:ext cx="79200" cy="78541"/>
            </a:xfrm>
            <a:prstGeom prst="mathPlus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2" name="Plus 61"/>
            <p:cNvSpPr/>
            <p:nvPr/>
          </p:nvSpPr>
          <p:spPr>
            <a:xfrm rot="2700000">
              <a:off x="1573334" y="2797953"/>
              <a:ext cx="79200" cy="78541"/>
            </a:xfrm>
            <a:prstGeom prst="mathPlu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63" name="Obdélník 62"/>
          <p:cNvSpPr/>
          <p:nvPr/>
        </p:nvSpPr>
        <p:spPr>
          <a:xfrm>
            <a:off x="7172811" y="3696290"/>
            <a:ext cx="2134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 smtClean="0"/>
              <a:t>Nezapomeňte </a:t>
            </a:r>
            <a:r>
              <a:rPr lang="cs-CZ" sz="1200" b="1" dirty="0"/>
              <a:t>vypsat </a:t>
            </a:r>
            <a:r>
              <a:rPr lang="cs-CZ" sz="1200" b="1" dirty="0">
                <a:solidFill>
                  <a:schemeClr val="accent2"/>
                </a:solidFill>
              </a:rPr>
              <a:t>bližší specifikace</a:t>
            </a:r>
            <a:r>
              <a:rPr lang="cs-CZ" sz="1200" b="1" dirty="0"/>
              <a:t> </a:t>
            </a:r>
            <a:r>
              <a:rPr lang="cs-CZ" sz="1200" b="1" dirty="0" smtClean="0"/>
              <a:t>a </a:t>
            </a:r>
            <a:r>
              <a:rPr lang="cs-CZ" sz="1200" b="1" dirty="0" smtClean="0">
                <a:solidFill>
                  <a:schemeClr val="accent2"/>
                </a:solidFill>
              </a:rPr>
              <a:t>částky</a:t>
            </a:r>
            <a:r>
              <a:rPr lang="cs-CZ" sz="1200" b="1" dirty="0" smtClean="0"/>
              <a:t> </a:t>
            </a:r>
            <a:br>
              <a:rPr lang="cs-CZ" sz="1200" b="1" dirty="0" smtClean="0"/>
            </a:br>
            <a:r>
              <a:rPr lang="cs-CZ" sz="1200" b="1" dirty="0" smtClean="0"/>
              <a:t>u </a:t>
            </a:r>
            <a:r>
              <a:rPr lang="cs-CZ" sz="1200" b="1" dirty="0"/>
              <a:t>jednotlivých </a:t>
            </a:r>
            <a:r>
              <a:rPr lang="cs-CZ" sz="1200" b="1" dirty="0" smtClean="0"/>
              <a:t>položek.</a:t>
            </a:r>
            <a:endParaRPr lang="cs-CZ" sz="1200" b="1" dirty="0"/>
          </a:p>
        </p:txBody>
      </p:sp>
      <p:cxnSp>
        <p:nvCxnSpPr>
          <p:cNvPr id="64" name="Přímá spojnice se šipkou 63"/>
          <p:cNvCxnSpPr>
            <a:stCxn id="63" idx="1"/>
          </p:cNvCxnSpPr>
          <p:nvPr/>
        </p:nvCxnSpPr>
        <p:spPr>
          <a:xfrm flipH="1">
            <a:off x="6635567" y="4019456"/>
            <a:ext cx="537244" cy="1423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5" name="Přímá spojnice se šipkou 64"/>
          <p:cNvCxnSpPr>
            <a:stCxn id="63" idx="1"/>
          </p:cNvCxnSpPr>
          <p:nvPr/>
        </p:nvCxnSpPr>
        <p:spPr>
          <a:xfrm flipH="1">
            <a:off x="6098324" y="4019456"/>
            <a:ext cx="1074487" cy="7395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Přímá spojnice se šipkou 65"/>
          <p:cNvCxnSpPr>
            <a:stCxn id="63" idx="1"/>
          </p:cNvCxnSpPr>
          <p:nvPr/>
        </p:nvCxnSpPr>
        <p:spPr>
          <a:xfrm flipH="1">
            <a:off x="6833807" y="4019456"/>
            <a:ext cx="339004" cy="7807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Přímá spojnice se šipkou 66"/>
          <p:cNvCxnSpPr>
            <a:stCxn id="63" idx="1"/>
          </p:cNvCxnSpPr>
          <p:nvPr/>
        </p:nvCxnSpPr>
        <p:spPr>
          <a:xfrm flipH="1">
            <a:off x="6098324" y="4019456"/>
            <a:ext cx="1074487" cy="1423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8" name="Pravá složená závorka 67"/>
          <p:cNvSpPr/>
          <p:nvPr/>
        </p:nvSpPr>
        <p:spPr>
          <a:xfrm>
            <a:off x="7004573" y="4973014"/>
            <a:ext cx="190086" cy="271264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9" name="Obdélník 68"/>
          <p:cNvSpPr/>
          <p:nvPr/>
        </p:nvSpPr>
        <p:spPr>
          <a:xfrm>
            <a:off x="7194659" y="4560386"/>
            <a:ext cx="18778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 smtClean="0"/>
              <a:t>Jsou-li správně vyplněny položky u </a:t>
            </a:r>
            <a:r>
              <a:rPr lang="cs-CZ" sz="1200" b="1" dirty="0" smtClean="0">
                <a:solidFill>
                  <a:schemeClr val="accent2"/>
                </a:solidFill>
              </a:rPr>
              <a:t>Požadovaných uznatelných nákladů</a:t>
            </a:r>
            <a:r>
              <a:rPr lang="cs-CZ" sz="1200" b="1" dirty="0" smtClean="0"/>
              <a:t> </a:t>
            </a:r>
            <a:br>
              <a:rPr lang="cs-CZ" sz="1200" b="1" dirty="0" smtClean="0"/>
            </a:br>
            <a:r>
              <a:rPr lang="cs-CZ" sz="1200" b="1" dirty="0" smtClean="0"/>
              <a:t>a </a:t>
            </a:r>
            <a:r>
              <a:rPr lang="cs-CZ" sz="1200" b="1" dirty="0" smtClean="0">
                <a:solidFill>
                  <a:schemeClr val="accent2"/>
                </a:solidFill>
              </a:rPr>
              <a:t>Dalších zdrojů financování</a:t>
            </a:r>
            <a:r>
              <a:rPr lang="cs-CZ" sz="1200" b="1" dirty="0" smtClean="0"/>
              <a:t>, částky se automaticky doplní. </a:t>
            </a:r>
            <a:endParaRPr lang="cs-CZ" sz="1200" b="1" dirty="0"/>
          </a:p>
        </p:txBody>
      </p:sp>
    </p:spTree>
    <p:extLst>
      <p:ext uri="{BB962C8B-B14F-4D97-AF65-F5344CB8AC3E}">
        <p14:creationId xmlns:p14="http://schemas.microsoft.com/office/powerpoint/2010/main" val="126898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  <p:bldP spid="52" grpId="0" animBg="1"/>
      <p:bldP spid="53" grpId="0"/>
      <p:bldP spid="54" grpId="0" animBg="1"/>
      <p:bldP spid="55" grpId="0"/>
      <p:bldP spid="56" grpId="0"/>
      <p:bldP spid="63" grpId="0"/>
      <p:bldP spid="68" grpId="0" animBg="1"/>
      <p:bldP spid="6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4" t="14002" r="48572" b="14413"/>
          <a:stretch/>
        </p:blipFill>
        <p:spPr bwMode="auto">
          <a:xfrm>
            <a:off x="2515874" y="940782"/>
            <a:ext cx="4428895" cy="553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2"/>
          <p:cNvSpPr txBox="1">
            <a:spLocks/>
          </p:cNvSpPr>
          <p:nvPr/>
        </p:nvSpPr>
        <p:spPr>
          <a:xfrm>
            <a:off x="1142945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</a:t>
            </a:r>
            <a:r>
              <a:rPr lang="cs-CZ" sz="1900" b="1" dirty="0" smtClean="0">
                <a:solidFill>
                  <a:schemeClr val="accent2"/>
                </a:solidFill>
              </a:rPr>
              <a:t>(fyzická osoba nepodnikající)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sp>
        <p:nvSpPr>
          <p:cNvPr id="46" name="Pravá složená závorka 45"/>
          <p:cNvSpPr/>
          <p:nvPr/>
        </p:nvSpPr>
        <p:spPr>
          <a:xfrm>
            <a:off x="6937873" y="1061120"/>
            <a:ext cx="216024" cy="2511896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7" name="Obdélník 46"/>
          <p:cNvSpPr/>
          <p:nvPr/>
        </p:nvSpPr>
        <p:spPr>
          <a:xfrm>
            <a:off x="7158309" y="2132856"/>
            <a:ext cx="16621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Pozorně si přečtěte.</a:t>
            </a:r>
            <a:endParaRPr lang="cs-CZ" sz="1200" b="1" dirty="0">
              <a:solidFill>
                <a:schemeClr val="accent2"/>
              </a:solidFill>
            </a:endParaRPr>
          </a:p>
        </p:txBody>
      </p:sp>
      <p:cxnSp>
        <p:nvCxnSpPr>
          <p:cNvPr id="48" name="Přímá spojnice se šipkou 47"/>
          <p:cNvCxnSpPr/>
          <p:nvPr/>
        </p:nvCxnSpPr>
        <p:spPr>
          <a:xfrm flipV="1">
            <a:off x="1763688" y="4531205"/>
            <a:ext cx="752186" cy="3931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Obdélník 48"/>
          <p:cNvSpPr/>
          <p:nvPr/>
        </p:nvSpPr>
        <p:spPr>
          <a:xfrm>
            <a:off x="216024" y="4624282"/>
            <a:ext cx="16196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>
                <a:solidFill>
                  <a:schemeClr val="accent2"/>
                </a:solidFill>
              </a:rPr>
              <a:t>Přílohu c) </a:t>
            </a:r>
            <a:r>
              <a:rPr lang="cs-CZ" sz="1100" b="1" dirty="0" smtClean="0"/>
              <a:t>vkládáte </a:t>
            </a:r>
            <a:br>
              <a:rPr lang="cs-CZ" sz="1100" b="1" dirty="0" smtClean="0"/>
            </a:br>
            <a:r>
              <a:rPr lang="cs-CZ" sz="1100" b="1" dirty="0" smtClean="0"/>
              <a:t>jen v případě, že jste zaškrtli toto políčko. </a:t>
            </a:r>
            <a:endParaRPr lang="cs-CZ" sz="1100" b="1" dirty="0"/>
          </a:p>
        </p:txBody>
      </p:sp>
      <p:sp>
        <p:nvSpPr>
          <p:cNvPr id="51" name="Obdélník 50"/>
          <p:cNvSpPr/>
          <p:nvPr/>
        </p:nvSpPr>
        <p:spPr>
          <a:xfrm>
            <a:off x="216024" y="5765361"/>
            <a:ext cx="14164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/>
              <a:t>D</a:t>
            </a:r>
            <a:r>
              <a:rPr lang="cs-CZ" sz="1100" b="1" dirty="0" smtClean="0"/>
              <a:t>atum se vyplní automaticky.</a:t>
            </a:r>
            <a:endParaRPr lang="cs-CZ" sz="1100" b="1" dirty="0"/>
          </a:p>
        </p:txBody>
      </p:sp>
      <p:cxnSp>
        <p:nvCxnSpPr>
          <p:cNvPr id="52" name="Přímá spojnice se šipkou 51"/>
          <p:cNvCxnSpPr/>
          <p:nvPr/>
        </p:nvCxnSpPr>
        <p:spPr>
          <a:xfrm>
            <a:off x="1331640" y="5922407"/>
            <a:ext cx="1184234" cy="2428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53" name="Skupina 52"/>
          <p:cNvGrpSpPr/>
          <p:nvPr/>
        </p:nvGrpSpPr>
        <p:grpSpPr>
          <a:xfrm>
            <a:off x="5292080" y="3985645"/>
            <a:ext cx="3762225" cy="1804299"/>
            <a:chOff x="5364088" y="3985645"/>
            <a:chExt cx="3762225" cy="1804299"/>
          </a:xfrm>
        </p:grpSpPr>
        <p:sp>
          <p:nvSpPr>
            <p:cNvPr id="54" name="Obdélník 53"/>
            <p:cNvSpPr/>
            <p:nvPr/>
          </p:nvSpPr>
          <p:spPr>
            <a:xfrm>
              <a:off x="7098340" y="3985645"/>
              <a:ext cx="2027973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1100" b="1" dirty="0" smtClean="0"/>
                <a:t>Jednotlivé elektronické přílohy nahrajete do žádosti </a:t>
              </a:r>
              <a:br>
                <a:rPr lang="cs-CZ" sz="1100" b="1" dirty="0" smtClean="0"/>
              </a:br>
              <a:r>
                <a:rPr lang="cs-CZ" sz="1100" b="1" dirty="0" smtClean="0"/>
                <a:t>po kliknutí na toto pole, velikost souborů je limitována 20 MB.</a:t>
              </a:r>
              <a:endParaRPr lang="cs-CZ" sz="1100" b="1" dirty="0"/>
            </a:p>
          </p:txBody>
        </p:sp>
        <p:cxnSp>
          <p:nvCxnSpPr>
            <p:cNvPr id="55" name="Přímá spojnice se šipkou 54"/>
            <p:cNvCxnSpPr/>
            <p:nvPr/>
          </p:nvCxnSpPr>
          <p:spPr>
            <a:xfrm flipH="1" flipV="1">
              <a:off x="5364088" y="4149080"/>
              <a:ext cx="1711664" cy="30592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Přímá spojnice se šipkou 55"/>
            <p:cNvCxnSpPr>
              <a:stCxn id="54" idx="1"/>
            </p:cNvCxnSpPr>
            <p:nvPr/>
          </p:nvCxnSpPr>
          <p:spPr>
            <a:xfrm flipH="1" flipV="1">
              <a:off x="5364088" y="4302042"/>
              <a:ext cx="1734252" cy="1529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Přímá spojnice se šipkou 56"/>
            <p:cNvCxnSpPr>
              <a:stCxn id="54" idx="1"/>
            </p:cNvCxnSpPr>
            <p:nvPr/>
          </p:nvCxnSpPr>
          <p:spPr>
            <a:xfrm flipH="1">
              <a:off x="5364088" y="4455005"/>
              <a:ext cx="1734252" cy="76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Přímá spojnice se šipkou 57"/>
            <p:cNvCxnSpPr>
              <a:stCxn id="54" idx="1"/>
            </p:cNvCxnSpPr>
            <p:nvPr/>
          </p:nvCxnSpPr>
          <p:spPr>
            <a:xfrm flipH="1">
              <a:off x="5364088" y="4455005"/>
              <a:ext cx="1734252" cy="5581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Přímá spojnice se šipkou 58"/>
            <p:cNvCxnSpPr>
              <a:stCxn id="54" idx="1"/>
            </p:cNvCxnSpPr>
            <p:nvPr/>
          </p:nvCxnSpPr>
          <p:spPr>
            <a:xfrm flipH="1">
              <a:off x="5364088" y="4455005"/>
              <a:ext cx="1734252" cy="99021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Přímá spojnice se šipkou 59"/>
            <p:cNvCxnSpPr>
              <a:stCxn id="54" idx="1"/>
            </p:cNvCxnSpPr>
            <p:nvPr/>
          </p:nvCxnSpPr>
          <p:spPr>
            <a:xfrm flipH="1">
              <a:off x="5364088" y="4455005"/>
              <a:ext cx="1734252" cy="13349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4" t="80413" r="71659" b="15651"/>
          <a:stretch/>
        </p:blipFill>
        <p:spPr bwMode="auto">
          <a:xfrm>
            <a:off x="2483769" y="6453051"/>
            <a:ext cx="1368152" cy="32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0" name="Přímá spojnice se šipkou 49"/>
          <p:cNvCxnSpPr/>
          <p:nvPr/>
        </p:nvCxnSpPr>
        <p:spPr>
          <a:xfrm>
            <a:off x="1763688" y="4924364"/>
            <a:ext cx="720080" cy="17311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Obdélník 20"/>
          <p:cNvSpPr/>
          <p:nvPr/>
        </p:nvSpPr>
        <p:spPr>
          <a:xfrm>
            <a:off x="7153897" y="5612968"/>
            <a:ext cx="18105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/>
              <a:t>Doplňte jméno žadatele.</a:t>
            </a:r>
            <a:endParaRPr lang="cs-CZ" sz="1100" b="1" dirty="0"/>
          </a:p>
        </p:txBody>
      </p:sp>
      <p:cxnSp>
        <p:nvCxnSpPr>
          <p:cNvPr id="22" name="Přímá spojnice se šipkou 21"/>
          <p:cNvCxnSpPr>
            <a:stCxn id="21" idx="1"/>
          </p:cNvCxnSpPr>
          <p:nvPr/>
        </p:nvCxnSpPr>
        <p:spPr>
          <a:xfrm flipH="1">
            <a:off x="4730321" y="5743773"/>
            <a:ext cx="2423576" cy="5400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Obdélník 22"/>
          <p:cNvSpPr/>
          <p:nvPr/>
        </p:nvSpPr>
        <p:spPr>
          <a:xfrm>
            <a:off x="3995935" y="6476783"/>
            <a:ext cx="316237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>
                <a:solidFill>
                  <a:schemeClr val="accent2"/>
                </a:solidFill>
              </a:rPr>
              <a:t>Podpis</a:t>
            </a:r>
            <a:r>
              <a:rPr lang="cs-CZ" sz="1100" b="1" dirty="0" smtClean="0"/>
              <a:t> žádosti je vysvětlen na následující stránce.</a:t>
            </a:r>
            <a:endParaRPr lang="cs-CZ" sz="1100" b="1" dirty="0"/>
          </a:p>
        </p:txBody>
      </p:sp>
      <p:cxnSp>
        <p:nvCxnSpPr>
          <p:cNvPr id="24" name="Přímá spojnice se šipkou 23"/>
          <p:cNvCxnSpPr>
            <a:stCxn id="23" idx="1"/>
          </p:cNvCxnSpPr>
          <p:nvPr/>
        </p:nvCxnSpPr>
        <p:spPr>
          <a:xfrm flipH="1" flipV="1">
            <a:off x="3800576" y="6400867"/>
            <a:ext cx="195359" cy="2067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06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9" grpId="0"/>
      <p:bldP spid="51" grpId="0"/>
      <p:bldP spid="21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</a:t>
            </a:r>
            <a:r>
              <a:rPr lang="cs-CZ" sz="1900" b="1" dirty="0" smtClean="0">
                <a:solidFill>
                  <a:schemeClr val="accent2"/>
                </a:solidFill>
              </a:rPr>
              <a:t>(fyzická osoba nepodnikající)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8" t="16812" r="48369" b="47439"/>
          <a:stretch/>
        </p:blipFill>
        <p:spPr bwMode="auto">
          <a:xfrm>
            <a:off x="2397418" y="1484784"/>
            <a:ext cx="4809824" cy="29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Pravá složená závorka 25"/>
          <p:cNvSpPr/>
          <p:nvPr/>
        </p:nvSpPr>
        <p:spPr>
          <a:xfrm>
            <a:off x="7186458" y="1905061"/>
            <a:ext cx="220436" cy="1451931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bdélník 26"/>
          <p:cNvSpPr/>
          <p:nvPr/>
        </p:nvSpPr>
        <p:spPr>
          <a:xfrm>
            <a:off x="7419251" y="1905061"/>
            <a:ext cx="1773618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50" b="1" dirty="0" smtClean="0"/>
              <a:t>Žádost lze </a:t>
            </a:r>
            <a:r>
              <a:rPr lang="cs-CZ" sz="1050" b="1" dirty="0" smtClean="0">
                <a:solidFill>
                  <a:schemeClr val="accent2"/>
                </a:solidFill>
              </a:rPr>
              <a:t>odeslat bez elektronického podpisu </a:t>
            </a:r>
            <a:r>
              <a:rPr lang="cs-CZ" sz="1050" b="1" dirty="0" smtClean="0"/>
              <a:t>nebo s </a:t>
            </a:r>
            <a:r>
              <a:rPr lang="cs-CZ" sz="1050" b="1" dirty="0" smtClean="0">
                <a:solidFill>
                  <a:schemeClr val="accent2"/>
                </a:solidFill>
              </a:rPr>
              <a:t>elektronickým podpisem</a:t>
            </a:r>
            <a:r>
              <a:rPr lang="cs-CZ" sz="1050" b="1" dirty="0" smtClean="0"/>
              <a:t>. </a:t>
            </a:r>
            <a:r>
              <a:rPr lang="cs-CZ" sz="1050" b="1" dirty="0" smtClean="0">
                <a:solidFill>
                  <a:schemeClr val="accent2"/>
                </a:solidFill>
              </a:rPr>
              <a:t/>
            </a:r>
            <a:br>
              <a:rPr lang="cs-CZ" sz="1050" b="1" dirty="0" smtClean="0">
                <a:solidFill>
                  <a:schemeClr val="accent2"/>
                </a:solidFill>
              </a:rPr>
            </a:br>
            <a:r>
              <a:rPr lang="cs-CZ" sz="1050" b="1" dirty="0" smtClean="0"/>
              <a:t>Každá z uvedených variant má v textu specifikováno, jak dál postupovat.</a:t>
            </a:r>
            <a:endParaRPr lang="cs-CZ" sz="1050" b="1" dirty="0"/>
          </a:p>
        </p:txBody>
      </p:sp>
      <p:grpSp>
        <p:nvGrpSpPr>
          <p:cNvPr id="28" name="Skupina 27"/>
          <p:cNvGrpSpPr/>
          <p:nvPr/>
        </p:nvGrpSpPr>
        <p:grpSpPr>
          <a:xfrm>
            <a:off x="563299" y="3454715"/>
            <a:ext cx="1776453" cy="938719"/>
            <a:chOff x="707315" y="3627048"/>
            <a:chExt cx="1776453" cy="938719"/>
          </a:xfrm>
        </p:grpSpPr>
        <p:sp>
          <p:nvSpPr>
            <p:cNvPr id="29" name="Obdélník 28"/>
            <p:cNvSpPr/>
            <p:nvPr/>
          </p:nvSpPr>
          <p:spPr>
            <a:xfrm>
              <a:off x="707315" y="3627048"/>
              <a:ext cx="1704445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1100" b="1" dirty="0" smtClean="0"/>
                <a:t>Žádost je možné </a:t>
              </a:r>
              <a:r>
                <a:rPr lang="cs-CZ" sz="1100" b="1" dirty="0" smtClean="0">
                  <a:solidFill>
                    <a:schemeClr val="accent2"/>
                  </a:solidFill>
                </a:rPr>
                <a:t>uložit</a:t>
              </a:r>
              <a:r>
                <a:rPr lang="cs-CZ" sz="1100" b="1" dirty="0" smtClean="0"/>
                <a:t> rozpracovanou,</a:t>
              </a:r>
            </a:p>
            <a:p>
              <a:r>
                <a:rPr lang="cs-CZ" sz="1100" b="1" dirty="0" smtClean="0">
                  <a:solidFill>
                    <a:schemeClr val="accent2"/>
                  </a:solidFill>
                </a:rPr>
                <a:t>vytisknout </a:t>
              </a:r>
              <a:br>
                <a:rPr lang="cs-CZ" sz="1100" b="1" dirty="0" smtClean="0">
                  <a:solidFill>
                    <a:schemeClr val="accent2"/>
                  </a:solidFill>
                </a:rPr>
              </a:br>
              <a:r>
                <a:rPr lang="cs-CZ" sz="1100" b="1" dirty="0" smtClean="0"/>
                <a:t>nebo </a:t>
              </a:r>
              <a:r>
                <a:rPr lang="cs-CZ" sz="1100" b="1" dirty="0" smtClean="0">
                  <a:solidFill>
                    <a:schemeClr val="accent2"/>
                  </a:solidFill>
                </a:rPr>
                <a:t>exportovat</a:t>
              </a:r>
              <a:r>
                <a:rPr lang="cs-CZ" sz="1100" b="1" dirty="0" smtClean="0"/>
                <a:t> do formátu </a:t>
              </a:r>
              <a:r>
                <a:rPr lang="cs-CZ" sz="1100" b="1" dirty="0" err="1" smtClean="0"/>
                <a:t>pdf</a:t>
              </a:r>
              <a:r>
                <a:rPr lang="cs-CZ" sz="1100" b="1" dirty="0" smtClean="0"/>
                <a:t>.</a:t>
              </a:r>
              <a:endParaRPr lang="cs-CZ" sz="1100" b="1" dirty="0"/>
            </a:p>
          </p:txBody>
        </p:sp>
        <p:cxnSp>
          <p:nvCxnSpPr>
            <p:cNvPr id="30" name="Přímá spojnice se šipkou 29"/>
            <p:cNvCxnSpPr/>
            <p:nvPr/>
          </p:nvCxnSpPr>
          <p:spPr>
            <a:xfrm flipV="1">
              <a:off x="1907704" y="3789041"/>
              <a:ext cx="576064" cy="2067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Přímá spojnice se šipkou 30"/>
            <p:cNvCxnSpPr/>
            <p:nvPr/>
          </p:nvCxnSpPr>
          <p:spPr>
            <a:xfrm>
              <a:off x="1907704" y="3995785"/>
              <a:ext cx="576064" cy="15329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Přímá spojnice se šipkou 31"/>
            <p:cNvCxnSpPr/>
            <p:nvPr/>
          </p:nvCxnSpPr>
          <p:spPr>
            <a:xfrm>
              <a:off x="1907704" y="4011768"/>
              <a:ext cx="576064" cy="4253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5" name="Obdélník 34"/>
          <p:cNvSpPr/>
          <p:nvPr/>
        </p:nvSpPr>
        <p:spPr>
          <a:xfrm>
            <a:off x="7406894" y="3976747"/>
            <a:ext cx="170444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>
                <a:solidFill>
                  <a:schemeClr val="accent2"/>
                </a:solidFill>
              </a:rPr>
              <a:t>Žádost se odešle </a:t>
            </a:r>
            <a:r>
              <a:rPr lang="cs-CZ" sz="1100" b="1" dirty="0" smtClean="0"/>
              <a:t/>
            </a:r>
            <a:br>
              <a:rPr lang="cs-CZ" sz="1100" b="1" dirty="0" smtClean="0"/>
            </a:br>
            <a:r>
              <a:rPr lang="cs-CZ" sz="1100" b="1" dirty="0" smtClean="0"/>
              <a:t>až po kliknutí na jedno </a:t>
            </a:r>
            <a:br>
              <a:rPr lang="cs-CZ" sz="1100" b="1" dirty="0" smtClean="0"/>
            </a:br>
            <a:r>
              <a:rPr lang="cs-CZ" sz="1100" b="1" dirty="0" smtClean="0"/>
              <a:t>z uvedených polí!</a:t>
            </a:r>
            <a:endParaRPr lang="cs-CZ" sz="1100" b="1" dirty="0"/>
          </a:p>
        </p:txBody>
      </p:sp>
      <p:cxnSp>
        <p:nvCxnSpPr>
          <p:cNvPr id="36" name="Přímá spojnice se šipkou 35"/>
          <p:cNvCxnSpPr>
            <a:stCxn id="35" idx="1"/>
          </p:cNvCxnSpPr>
          <p:nvPr/>
        </p:nvCxnSpPr>
        <p:spPr>
          <a:xfrm flipH="1" flipV="1">
            <a:off x="5580112" y="2104539"/>
            <a:ext cx="1826782" cy="2172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Přímá spojnice se šipkou 38"/>
          <p:cNvCxnSpPr>
            <a:stCxn id="35" idx="1"/>
          </p:cNvCxnSpPr>
          <p:nvPr/>
        </p:nvCxnSpPr>
        <p:spPr>
          <a:xfrm flipH="1" flipV="1">
            <a:off x="5868144" y="2943529"/>
            <a:ext cx="1538750" cy="1333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19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12419" r="48456" b="31242"/>
          <a:stretch/>
        </p:blipFill>
        <p:spPr bwMode="auto">
          <a:xfrm>
            <a:off x="2042098" y="1478915"/>
            <a:ext cx="4795122" cy="4686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374296" y="260648"/>
            <a:ext cx="7374167" cy="1143000"/>
          </a:xfrm>
        </p:spPr>
        <p:txBody>
          <a:bodyPr>
            <a:normAutofit/>
          </a:bodyPr>
          <a:lstStyle/>
          <a:p>
            <a:r>
              <a:rPr lang="cs-CZ" b="1" dirty="0"/>
              <a:t>Vyplňujeme </a:t>
            </a:r>
            <a:r>
              <a:rPr lang="cs-CZ" b="1" dirty="0" smtClean="0">
                <a:solidFill>
                  <a:schemeClr val="accent2"/>
                </a:solidFill>
              </a:rPr>
              <a:t>Žádost </a:t>
            </a:r>
            <a:r>
              <a:rPr lang="cs-CZ" sz="1600" b="1" dirty="0" smtClean="0">
                <a:solidFill>
                  <a:schemeClr val="accent2"/>
                </a:solidFill>
              </a:rPr>
              <a:t>(</a:t>
            </a:r>
            <a:r>
              <a:rPr lang="cs-CZ" sz="1600" b="1" dirty="0">
                <a:solidFill>
                  <a:schemeClr val="accent2"/>
                </a:solidFill>
              </a:rPr>
              <a:t>fyzická osoba </a:t>
            </a:r>
            <a:r>
              <a:rPr lang="cs-CZ" sz="1600" b="1" dirty="0" smtClean="0">
                <a:solidFill>
                  <a:schemeClr val="accent2"/>
                </a:solidFill>
              </a:rPr>
              <a:t>podnikající</a:t>
            </a:r>
            <a:r>
              <a:rPr lang="cs-CZ" sz="1600" b="1" dirty="0">
                <a:solidFill>
                  <a:schemeClr val="accent2"/>
                </a:solidFill>
              </a:rPr>
              <a:t>)</a:t>
            </a:r>
            <a:endParaRPr lang="cs-CZ" sz="2000" b="1" dirty="0"/>
          </a:p>
        </p:txBody>
      </p:sp>
      <p:cxnSp>
        <p:nvCxnSpPr>
          <p:cNvPr id="5" name="Přímá spojnice se šipkou 4"/>
          <p:cNvCxnSpPr>
            <a:stCxn id="6" idx="3"/>
          </p:cNvCxnSpPr>
          <p:nvPr/>
        </p:nvCxnSpPr>
        <p:spPr>
          <a:xfrm flipV="1">
            <a:off x="1410545" y="2589462"/>
            <a:ext cx="586657" cy="923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TextovéPole 5"/>
          <p:cNvSpPr txBox="1"/>
          <p:nvPr/>
        </p:nvSpPr>
        <p:spPr>
          <a:xfrm>
            <a:off x="206624" y="2450962"/>
            <a:ext cx="1203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V</a:t>
            </a:r>
            <a:r>
              <a:rPr lang="cs-CZ" sz="1200" b="1" dirty="0" smtClean="0"/>
              <a:t>yplňte </a:t>
            </a:r>
          </a:p>
          <a:p>
            <a:r>
              <a:rPr lang="cs-CZ" sz="1200" b="1" dirty="0" smtClean="0">
                <a:solidFill>
                  <a:schemeClr val="accent2"/>
                </a:solidFill>
              </a:rPr>
              <a:t>Název projektu</a:t>
            </a:r>
            <a:r>
              <a:rPr lang="cs-CZ" sz="1200" b="1" dirty="0" smtClean="0"/>
              <a:t>.</a:t>
            </a:r>
          </a:p>
        </p:txBody>
      </p:sp>
      <p:cxnSp>
        <p:nvCxnSpPr>
          <p:cNvPr id="7" name="Přímá spojnice se šipkou 6"/>
          <p:cNvCxnSpPr>
            <a:stCxn id="8" idx="1"/>
          </p:cNvCxnSpPr>
          <p:nvPr/>
        </p:nvCxnSpPr>
        <p:spPr>
          <a:xfrm flipH="1" flipV="1">
            <a:off x="4395170" y="3021160"/>
            <a:ext cx="2442050" cy="4875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6837220" y="3093164"/>
            <a:ext cx="2022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Z rolovacího seznamu vyberte </a:t>
            </a:r>
            <a:r>
              <a:rPr lang="cs-CZ" sz="1200" b="1" dirty="0" smtClean="0">
                <a:solidFill>
                  <a:schemeClr val="accent2"/>
                </a:solidFill>
              </a:rPr>
              <a:t>Právní formu žadatele </a:t>
            </a:r>
            <a:r>
              <a:rPr lang="cs-CZ" sz="1200" b="1" dirty="0" smtClean="0"/>
              <a:t>a</a:t>
            </a:r>
            <a:r>
              <a:rPr lang="cs-CZ" sz="1200" b="1" dirty="0" smtClean="0">
                <a:solidFill>
                  <a:schemeClr val="accent2"/>
                </a:solidFill>
              </a:rPr>
              <a:t> </a:t>
            </a:r>
            <a:r>
              <a:rPr lang="cs-CZ" sz="1200" b="1" dirty="0" smtClean="0"/>
              <a:t>vyplňte ostatní údaje ve žlutých rámečcích.</a:t>
            </a:r>
          </a:p>
        </p:txBody>
      </p:sp>
      <p:cxnSp>
        <p:nvCxnSpPr>
          <p:cNvPr id="9" name="Přímá spojnice se šipkou 8"/>
          <p:cNvCxnSpPr/>
          <p:nvPr/>
        </p:nvCxnSpPr>
        <p:spPr>
          <a:xfrm flipH="1" flipV="1">
            <a:off x="5292080" y="2132856"/>
            <a:ext cx="1512168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6837220" y="1929026"/>
            <a:ext cx="21602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/>
              <a:t>Manuál pracuje </a:t>
            </a:r>
            <a:r>
              <a:rPr lang="cs-CZ" sz="1200" b="1" dirty="0" smtClean="0"/>
              <a:t>s </a:t>
            </a:r>
            <a:r>
              <a:rPr lang="cs-CZ" sz="1200" b="1" dirty="0"/>
              <a:t>formulářem pro </a:t>
            </a:r>
            <a:r>
              <a:rPr lang="cs-CZ" sz="1200" b="1" dirty="0">
                <a:solidFill>
                  <a:schemeClr val="accent2"/>
                </a:solidFill>
              </a:rPr>
              <a:t>Program kultury</a:t>
            </a:r>
            <a:r>
              <a:rPr lang="cs-CZ" sz="1200" b="1" dirty="0" smtClean="0"/>
              <a:t>, </a:t>
            </a:r>
          </a:p>
          <a:p>
            <a:r>
              <a:rPr lang="cs-CZ" sz="800" b="1" dirty="0" smtClean="0"/>
              <a:t>stejný </a:t>
            </a:r>
            <a:r>
              <a:rPr lang="cs-CZ" sz="800" b="1" dirty="0"/>
              <a:t>postup platí i při vyplňování formulářů pro ostatní dotační programy</a:t>
            </a:r>
            <a:r>
              <a:rPr lang="cs-CZ" sz="800" b="1" dirty="0" smtClean="0"/>
              <a:t>.</a:t>
            </a:r>
            <a:endParaRPr lang="cs-CZ" sz="800" b="1" dirty="0"/>
          </a:p>
        </p:txBody>
      </p:sp>
      <p:sp>
        <p:nvSpPr>
          <p:cNvPr id="18" name="Pravá složená závorka 17"/>
          <p:cNvSpPr/>
          <p:nvPr/>
        </p:nvSpPr>
        <p:spPr>
          <a:xfrm flipH="1">
            <a:off x="1835696" y="3717032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TextovéPole 18"/>
          <p:cNvSpPr txBox="1"/>
          <p:nvPr/>
        </p:nvSpPr>
        <p:spPr>
          <a:xfrm>
            <a:off x="206624" y="3785661"/>
            <a:ext cx="1701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Adresa sídla </a:t>
            </a:r>
            <a:endParaRPr lang="cs-CZ" sz="1200" b="1" dirty="0"/>
          </a:p>
        </p:txBody>
      </p:sp>
      <p:sp>
        <p:nvSpPr>
          <p:cNvPr id="20" name="Pravá složená závorka 19"/>
          <p:cNvSpPr/>
          <p:nvPr/>
        </p:nvSpPr>
        <p:spPr>
          <a:xfrm flipH="1">
            <a:off x="1871056" y="4293096"/>
            <a:ext cx="216024" cy="864096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ovéPole 20"/>
          <p:cNvSpPr txBox="1"/>
          <p:nvPr/>
        </p:nvSpPr>
        <p:spPr>
          <a:xfrm>
            <a:off x="206624" y="4521159"/>
            <a:ext cx="1737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Kontakt </a:t>
            </a:r>
            <a:r>
              <a:rPr lang="cs-CZ" sz="1200" b="1" dirty="0" smtClean="0"/>
              <a:t>na žadatele </a:t>
            </a:r>
            <a:endParaRPr lang="cs-CZ" sz="1200" b="1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206624" y="5378732"/>
            <a:ext cx="1737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Adresa bydliště žadatele</a:t>
            </a:r>
          </a:p>
          <a:p>
            <a:r>
              <a:rPr lang="cs-CZ" sz="1200" b="1" dirty="0" smtClean="0"/>
              <a:t>dle OP</a:t>
            </a:r>
            <a:endParaRPr lang="cs-CZ" sz="1200" b="1" dirty="0"/>
          </a:p>
        </p:txBody>
      </p:sp>
      <p:sp>
        <p:nvSpPr>
          <p:cNvPr id="23" name="Pravá složená závorka 22"/>
          <p:cNvSpPr/>
          <p:nvPr/>
        </p:nvSpPr>
        <p:spPr>
          <a:xfrm flipH="1">
            <a:off x="1871056" y="5301208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TextovéPole 23"/>
          <p:cNvSpPr txBox="1"/>
          <p:nvPr/>
        </p:nvSpPr>
        <p:spPr>
          <a:xfrm>
            <a:off x="7122580" y="5590981"/>
            <a:ext cx="1841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2"/>
                </a:solidFill>
              </a:rPr>
              <a:t>Bankovní údaje </a:t>
            </a:r>
            <a:r>
              <a:rPr lang="cs-CZ" sz="1200" b="1" dirty="0"/>
              <a:t>žadatele, resp. číslo účtu, </a:t>
            </a:r>
            <a:r>
              <a:rPr lang="cs-CZ" sz="1200" b="1" dirty="0" smtClean="0"/>
              <a:t>kam </a:t>
            </a:r>
            <a:r>
              <a:rPr lang="cs-CZ" sz="1200" b="1" dirty="0"/>
              <a:t>bude případná dotace </a:t>
            </a:r>
            <a:r>
              <a:rPr lang="cs-CZ" sz="1200" b="1" dirty="0" smtClean="0"/>
              <a:t>zaslána.</a:t>
            </a:r>
            <a:endParaRPr lang="cs-CZ" sz="1200" b="1" dirty="0"/>
          </a:p>
        </p:txBody>
      </p:sp>
      <p:sp>
        <p:nvSpPr>
          <p:cNvPr id="25" name="Pravá složená závorka 24"/>
          <p:cNvSpPr/>
          <p:nvPr/>
        </p:nvSpPr>
        <p:spPr>
          <a:xfrm>
            <a:off x="6837220" y="5733256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171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8" grpId="0" animBg="1"/>
      <p:bldP spid="19" grpId="0"/>
      <p:bldP spid="20" grpId="0" animBg="1"/>
      <p:bldP spid="21" grpId="0"/>
      <p:bldP spid="22" grpId="0"/>
      <p:bldP spid="23" grpId="0" animBg="1"/>
      <p:bldP spid="24" grpId="0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</a:t>
            </a:r>
            <a:r>
              <a:rPr lang="cs-CZ" sz="1900" b="1" dirty="0" smtClean="0">
                <a:solidFill>
                  <a:schemeClr val="accent2"/>
                </a:solidFill>
              </a:rPr>
              <a:t>(fyzická osoba podnikající)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2" t="13072" r="48676" b="60003"/>
          <a:stretch/>
        </p:blipFill>
        <p:spPr bwMode="auto">
          <a:xfrm>
            <a:off x="2015797" y="1412776"/>
            <a:ext cx="4919289" cy="233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8" t="58758" r="48741" b="22927"/>
          <a:stretch/>
        </p:blipFill>
        <p:spPr bwMode="auto">
          <a:xfrm>
            <a:off x="2015797" y="3764362"/>
            <a:ext cx="4919289" cy="158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5" t="69701" r="58355" b="15584"/>
          <a:stretch/>
        </p:blipFill>
        <p:spPr bwMode="auto">
          <a:xfrm>
            <a:off x="5855607" y="2513754"/>
            <a:ext cx="915084" cy="9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ravá složená závorka 33"/>
          <p:cNvSpPr/>
          <p:nvPr/>
        </p:nvSpPr>
        <p:spPr>
          <a:xfrm flipH="1">
            <a:off x="1763688" y="1628800"/>
            <a:ext cx="216024" cy="432048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TextovéPole 36"/>
          <p:cNvSpPr txBox="1"/>
          <p:nvPr/>
        </p:nvSpPr>
        <p:spPr>
          <a:xfrm>
            <a:off x="58900" y="1340768"/>
            <a:ext cx="1884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V</a:t>
            </a:r>
            <a:r>
              <a:rPr lang="cs-CZ" sz="1200" b="1" dirty="0" smtClean="0">
                <a:solidFill>
                  <a:schemeClr val="accent2"/>
                </a:solidFill>
              </a:rPr>
              <a:t> Projektové části</a:t>
            </a:r>
          </a:p>
          <a:p>
            <a:r>
              <a:rPr lang="cs-CZ" sz="1200" b="1" dirty="0" smtClean="0"/>
              <a:t>uveďte účel dotace, odůvodnění žádosti,</a:t>
            </a:r>
            <a:br>
              <a:rPr lang="cs-CZ" sz="1200" b="1" dirty="0" smtClean="0"/>
            </a:br>
            <a:r>
              <a:rPr lang="cs-CZ" sz="1200" b="1" dirty="0" smtClean="0"/>
              <a:t>přesné místo konání projektu a předpokládaný počet účastníků.</a:t>
            </a:r>
            <a:endParaRPr lang="cs-CZ" sz="1200" b="1" dirty="0" smtClean="0">
              <a:solidFill>
                <a:schemeClr val="accent2"/>
              </a:solidFill>
            </a:endParaRPr>
          </a:p>
        </p:txBody>
      </p:sp>
      <p:sp>
        <p:nvSpPr>
          <p:cNvPr id="38" name="Pravá složená závorka 37"/>
          <p:cNvSpPr/>
          <p:nvPr/>
        </p:nvSpPr>
        <p:spPr>
          <a:xfrm>
            <a:off x="7004573" y="2332768"/>
            <a:ext cx="216024" cy="640521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0" name="TextovéPole 39"/>
          <p:cNvSpPr txBox="1"/>
          <p:nvPr/>
        </p:nvSpPr>
        <p:spPr>
          <a:xfrm>
            <a:off x="7220597" y="2393439"/>
            <a:ext cx="173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Doba dosažení účelu</a:t>
            </a:r>
          </a:p>
          <a:p>
            <a:r>
              <a:rPr lang="cs-CZ" sz="800" b="1" dirty="0" smtClean="0"/>
              <a:t>– po kliknutí do žlutých rámečků se otevře pole s kalendářem.</a:t>
            </a:r>
          </a:p>
        </p:txBody>
      </p:sp>
      <p:sp>
        <p:nvSpPr>
          <p:cNvPr id="41" name="Pravá složená závorka 40"/>
          <p:cNvSpPr/>
          <p:nvPr/>
        </p:nvSpPr>
        <p:spPr>
          <a:xfrm flipH="1">
            <a:off x="1750499" y="2916659"/>
            <a:ext cx="216024" cy="320260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2" name="TextovéPole 41"/>
          <p:cNvSpPr txBox="1"/>
          <p:nvPr/>
        </p:nvSpPr>
        <p:spPr>
          <a:xfrm>
            <a:off x="45711" y="2780928"/>
            <a:ext cx="188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Uveďte, jakou formou bude probíhat </a:t>
            </a:r>
            <a:r>
              <a:rPr lang="cs-CZ" sz="1200" b="1" dirty="0" smtClean="0">
                <a:solidFill>
                  <a:schemeClr val="accent2"/>
                </a:solidFill>
              </a:rPr>
              <a:t>Propagace</a:t>
            </a:r>
            <a:r>
              <a:rPr lang="cs-CZ" sz="1200" b="1" dirty="0" smtClean="0"/>
              <a:t> </a:t>
            </a:r>
            <a:r>
              <a:rPr lang="cs-CZ" sz="1200" b="1" dirty="0" smtClean="0">
                <a:solidFill>
                  <a:schemeClr val="accent2"/>
                </a:solidFill>
              </a:rPr>
              <a:t>městského obvodu</a:t>
            </a:r>
            <a:r>
              <a:rPr lang="cs-CZ" sz="1200" b="1" dirty="0" smtClean="0"/>
              <a:t>.</a:t>
            </a:r>
          </a:p>
        </p:txBody>
      </p:sp>
      <p:sp>
        <p:nvSpPr>
          <p:cNvPr id="55" name="TextovéPole 54"/>
          <p:cNvSpPr txBox="1"/>
          <p:nvPr/>
        </p:nvSpPr>
        <p:spPr>
          <a:xfrm>
            <a:off x="46126" y="3912314"/>
            <a:ext cx="17998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/>
              <a:t>Položky </a:t>
            </a:r>
            <a:r>
              <a:rPr lang="cs-CZ" sz="1200" b="1" dirty="0" smtClean="0">
                <a:solidFill>
                  <a:schemeClr val="accent2"/>
                </a:solidFill>
              </a:rPr>
              <a:t>Rozpočtu</a:t>
            </a:r>
            <a:r>
              <a:rPr lang="cs-CZ" sz="1200" b="1" dirty="0" smtClean="0"/>
              <a:t> vyberte z rolovacího seznamu </a:t>
            </a:r>
            <a:br>
              <a:rPr lang="cs-CZ" sz="1200" b="1" dirty="0" smtClean="0"/>
            </a:br>
            <a:r>
              <a:rPr lang="cs-CZ" sz="800" b="1" dirty="0" smtClean="0"/>
              <a:t>(po kliknutí do žlutého pole).</a:t>
            </a:r>
          </a:p>
          <a:p>
            <a:endParaRPr lang="cs-CZ" sz="800" b="1" dirty="0" smtClean="0"/>
          </a:p>
        </p:txBody>
      </p:sp>
      <p:cxnSp>
        <p:nvCxnSpPr>
          <p:cNvPr id="56" name="Přímá spojnice se šipkou 55"/>
          <p:cNvCxnSpPr/>
          <p:nvPr/>
        </p:nvCxnSpPr>
        <p:spPr>
          <a:xfrm flipV="1">
            <a:off x="1601997" y="4226128"/>
            <a:ext cx="993632" cy="2244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7" name="Přímá spojnice se šipkou 56"/>
          <p:cNvCxnSpPr/>
          <p:nvPr/>
        </p:nvCxnSpPr>
        <p:spPr>
          <a:xfrm>
            <a:off x="1601997" y="4450536"/>
            <a:ext cx="1065641" cy="2796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58" name="Skupina 57"/>
          <p:cNvGrpSpPr/>
          <p:nvPr/>
        </p:nvGrpSpPr>
        <p:grpSpPr>
          <a:xfrm>
            <a:off x="58900" y="4759020"/>
            <a:ext cx="1613453" cy="461665"/>
            <a:chOff x="235070" y="2475506"/>
            <a:chExt cx="1613453" cy="461665"/>
          </a:xfrm>
        </p:grpSpPr>
        <p:sp>
          <p:nvSpPr>
            <p:cNvPr id="59" name="Obdélník 58"/>
            <p:cNvSpPr/>
            <p:nvPr/>
          </p:nvSpPr>
          <p:spPr>
            <a:xfrm>
              <a:off x="235070" y="2475506"/>
              <a:ext cx="16134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800" b="1" dirty="0" smtClean="0"/>
                <a:t>Další položky rozpočtu  můžete přidat pomocí </a:t>
              </a:r>
              <a:r>
                <a:rPr lang="cs-CZ" sz="800" b="1" dirty="0"/>
                <a:t>tlačítka </a:t>
              </a:r>
              <a:r>
                <a:rPr lang="cs-CZ" sz="800" b="1" dirty="0" smtClean="0"/>
                <a:t> </a:t>
              </a:r>
              <a:r>
                <a:rPr lang="cs-CZ" sz="800" b="1" dirty="0"/>
                <a:t> </a:t>
              </a:r>
              <a:r>
                <a:rPr lang="cs-CZ" sz="800" b="1" dirty="0" smtClean="0"/>
                <a:t>,</a:t>
              </a:r>
              <a:endParaRPr lang="cs-CZ" sz="800" b="1" dirty="0"/>
            </a:p>
            <a:p>
              <a:r>
                <a:rPr lang="cs-CZ" sz="800" b="1" dirty="0"/>
                <a:t>n</a:t>
              </a:r>
              <a:r>
                <a:rPr lang="cs-CZ" sz="800" b="1" dirty="0" smtClean="0"/>
                <a:t>ebo odebrat pomocí tlačítka    .</a:t>
              </a:r>
              <a:endParaRPr lang="cs-CZ" sz="800" b="1" dirty="0"/>
            </a:p>
          </p:txBody>
        </p:sp>
        <p:sp>
          <p:nvSpPr>
            <p:cNvPr id="60" name="Plus 59"/>
            <p:cNvSpPr/>
            <p:nvPr/>
          </p:nvSpPr>
          <p:spPr>
            <a:xfrm>
              <a:off x="1257724" y="2667066"/>
              <a:ext cx="79200" cy="78541"/>
            </a:xfrm>
            <a:prstGeom prst="mathPlus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1" name="Plus 60"/>
            <p:cNvSpPr/>
            <p:nvPr/>
          </p:nvSpPr>
          <p:spPr>
            <a:xfrm rot="2700000">
              <a:off x="1579750" y="2785860"/>
              <a:ext cx="79200" cy="78541"/>
            </a:xfrm>
            <a:prstGeom prst="mathPlu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62" name="Obdélník 61"/>
          <p:cNvSpPr/>
          <p:nvPr/>
        </p:nvSpPr>
        <p:spPr>
          <a:xfrm>
            <a:off x="7172811" y="3696290"/>
            <a:ext cx="2134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 smtClean="0"/>
              <a:t>Nezapomeňte </a:t>
            </a:r>
            <a:r>
              <a:rPr lang="cs-CZ" sz="1200" b="1" dirty="0"/>
              <a:t>vypsat </a:t>
            </a:r>
            <a:r>
              <a:rPr lang="cs-CZ" sz="1200" b="1" dirty="0">
                <a:solidFill>
                  <a:schemeClr val="accent2"/>
                </a:solidFill>
              </a:rPr>
              <a:t>bližší specifikace</a:t>
            </a:r>
            <a:r>
              <a:rPr lang="cs-CZ" sz="1200" b="1" dirty="0"/>
              <a:t> </a:t>
            </a:r>
            <a:r>
              <a:rPr lang="cs-CZ" sz="1200" b="1" dirty="0" smtClean="0"/>
              <a:t>a </a:t>
            </a:r>
            <a:r>
              <a:rPr lang="cs-CZ" sz="1200" b="1" dirty="0" smtClean="0">
                <a:solidFill>
                  <a:schemeClr val="accent2"/>
                </a:solidFill>
              </a:rPr>
              <a:t>částky</a:t>
            </a:r>
            <a:r>
              <a:rPr lang="cs-CZ" sz="1200" b="1" dirty="0" smtClean="0"/>
              <a:t> </a:t>
            </a:r>
            <a:br>
              <a:rPr lang="cs-CZ" sz="1200" b="1" dirty="0" smtClean="0"/>
            </a:br>
            <a:r>
              <a:rPr lang="cs-CZ" sz="1200" b="1" dirty="0" smtClean="0"/>
              <a:t>u </a:t>
            </a:r>
            <a:r>
              <a:rPr lang="cs-CZ" sz="1200" b="1" dirty="0"/>
              <a:t>jednotlivých </a:t>
            </a:r>
            <a:r>
              <a:rPr lang="cs-CZ" sz="1200" b="1" dirty="0" smtClean="0"/>
              <a:t>položek.</a:t>
            </a:r>
            <a:endParaRPr lang="cs-CZ" sz="1200" b="1" dirty="0"/>
          </a:p>
        </p:txBody>
      </p:sp>
      <p:cxnSp>
        <p:nvCxnSpPr>
          <p:cNvPr id="63" name="Přímá spojnice se šipkou 62"/>
          <p:cNvCxnSpPr>
            <a:stCxn id="62" idx="1"/>
          </p:cNvCxnSpPr>
          <p:nvPr/>
        </p:nvCxnSpPr>
        <p:spPr>
          <a:xfrm flipH="1">
            <a:off x="6635567" y="4019456"/>
            <a:ext cx="537244" cy="1423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4" name="Přímá spojnice se šipkou 63"/>
          <p:cNvCxnSpPr>
            <a:stCxn id="62" idx="1"/>
          </p:cNvCxnSpPr>
          <p:nvPr/>
        </p:nvCxnSpPr>
        <p:spPr>
          <a:xfrm flipH="1">
            <a:off x="6098324" y="4019456"/>
            <a:ext cx="1074487" cy="7395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5" name="Přímá spojnice se šipkou 64"/>
          <p:cNvCxnSpPr>
            <a:stCxn id="62" idx="1"/>
          </p:cNvCxnSpPr>
          <p:nvPr/>
        </p:nvCxnSpPr>
        <p:spPr>
          <a:xfrm flipH="1">
            <a:off x="6833807" y="4019456"/>
            <a:ext cx="339004" cy="7807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Přímá spojnice se šipkou 65"/>
          <p:cNvCxnSpPr>
            <a:stCxn id="62" idx="1"/>
          </p:cNvCxnSpPr>
          <p:nvPr/>
        </p:nvCxnSpPr>
        <p:spPr>
          <a:xfrm flipH="1">
            <a:off x="6098324" y="4019456"/>
            <a:ext cx="1074487" cy="1423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7" name="Pravá složená závorka 66"/>
          <p:cNvSpPr/>
          <p:nvPr/>
        </p:nvSpPr>
        <p:spPr>
          <a:xfrm>
            <a:off x="7004573" y="4973014"/>
            <a:ext cx="190086" cy="271264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8" name="Obdélník 67"/>
          <p:cNvSpPr/>
          <p:nvPr/>
        </p:nvSpPr>
        <p:spPr>
          <a:xfrm>
            <a:off x="7194659" y="4560386"/>
            <a:ext cx="18778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 smtClean="0"/>
              <a:t>Jsou-li správně vyplněny položky u </a:t>
            </a:r>
            <a:r>
              <a:rPr lang="cs-CZ" sz="1200" b="1" dirty="0" smtClean="0">
                <a:solidFill>
                  <a:schemeClr val="accent2"/>
                </a:solidFill>
              </a:rPr>
              <a:t>Požadovaných uznatelných nákladů</a:t>
            </a:r>
            <a:r>
              <a:rPr lang="cs-CZ" sz="1200" b="1" dirty="0" smtClean="0"/>
              <a:t> </a:t>
            </a:r>
            <a:br>
              <a:rPr lang="cs-CZ" sz="1200" b="1" dirty="0" smtClean="0"/>
            </a:br>
            <a:r>
              <a:rPr lang="cs-CZ" sz="1200" b="1" dirty="0" smtClean="0"/>
              <a:t>a </a:t>
            </a:r>
            <a:r>
              <a:rPr lang="cs-CZ" sz="1200" b="1" dirty="0" smtClean="0">
                <a:solidFill>
                  <a:schemeClr val="accent2"/>
                </a:solidFill>
              </a:rPr>
              <a:t>Dalších zdrojů financování</a:t>
            </a:r>
            <a:r>
              <a:rPr lang="cs-CZ" sz="1200" b="1" dirty="0" smtClean="0"/>
              <a:t>, částky se automaticky doplní. </a:t>
            </a:r>
            <a:endParaRPr lang="cs-CZ" sz="1200" b="1" dirty="0"/>
          </a:p>
        </p:txBody>
      </p:sp>
    </p:spTree>
    <p:extLst>
      <p:ext uri="{BB962C8B-B14F-4D97-AF65-F5344CB8AC3E}">
        <p14:creationId xmlns:p14="http://schemas.microsoft.com/office/powerpoint/2010/main" val="134146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7" grpId="0"/>
      <p:bldP spid="38" grpId="0" animBg="1"/>
      <p:bldP spid="40" grpId="0"/>
      <p:bldP spid="41" grpId="0" animBg="1"/>
      <p:bldP spid="42" grpId="0"/>
      <p:bldP spid="55" grpId="0"/>
      <p:bldP spid="62" grpId="0"/>
      <p:bldP spid="67" grpId="0" animBg="1"/>
      <p:bldP spid="6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</a:t>
            </a:r>
            <a:r>
              <a:rPr lang="cs-CZ" sz="1900" b="1" dirty="0" smtClean="0">
                <a:solidFill>
                  <a:schemeClr val="accent2"/>
                </a:solidFill>
              </a:rPr>
              <a:t>(fyzická osoba podnikající)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5" t="24314" r="51103" b="44967"/>
          <a:stretch/>
        </p:blipFill>
        <p:spPr bwMode="auto">
          <a:xfrm>
            <a:off x="2123728" y="1709100"/>
            <a:ext cx="4921624" cy="316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ravá složená závorka 33"/>
          <p:cNvSpPr/>
          <p:nvPr/>
        </p:nvSpPr>
        <p:spPr>
          <a:xfrm>
            <a:off x="7009881" y="2005516"/>
            <a:ext cx="216024" cy="2511896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Obdélník 36"/>
          <p:cNvSpPr/>
          <p:nvPr/>
        </p:nvSpPr>
        <p:spPr>
          <a:xfrm>
            <a:off x="7230317" y="3157644"/>
            <a:ext cx="15181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 smtClean="0">
                <a:solidFill>
                  <a:schemeClr val="accent2"/>
                </a:solidFill>
              </a:rPr>
              <a:t>Pozorně si přečtěte.</a:t>
            </a:r>
            <a:endParaRPr lang="cs-CZ" sz="12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92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</a:t>
            </a:r>
            <a:r>
              <a:rPr lang="cs-CZ" sz="1900" b="1" dirty="0" smtClean="0">
                <a:solidFill>
                  <a:schemeClr val="accent2"/>
                </a:solidFill>
              </a:rPr>
              <a:t>(fyzická osoba podnikající)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2" t="12419" r="51030" b="31764"/>
          <a:stretch/>
        </p:blipFill>
        <p:spPr bwMode="auto">
          <a:xfrm>
            <a:off x="2195736" y="852712"/>
            <a:ext cx="4752528" cy="551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Přímá spojnice se šipkou 7"/>
          <p:cNvCxnSpPr>
            <a:stCxn id="9" idx="3"/>
          </p:cNvCxnSpPr>
          <p:nvPr/>
        </p:nvCxnSpPr>
        <p:spPr>
          <a:xfrm flipV="1">
            <a:off x="1835696" y="2348880"/>
            <a:ext cx="432048" cy="15789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216024" y="3627725"/>
            <a:ext cx="16196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>
                <a:solidFill>
                  <a:schemeClr val="accent2"/>
                </a:solidFill>
              </a:rPr>
              <a:t>Přílohu c) </a:t>
            </a:r>
            <a:r>
              <a:rPr lang="cs-CZ" sz="1100" b="1" dirty="0" smtClean="0"/>
              <a:t>vkládáte </a:t>
            </a:r>
            <a:br>
              <a:rPr lang="cs-CZ" sz="1100" b="1" dirty="0" smtClean="0"/>
            </a:br>
            <a:r>
              <a:rPr lang="cs-CZ" sz="1100" b="1" dirty="0" smtClean="0"/>
              <a:t>jen v případě, že jste zaškrtli toto políčko.</a:t>
            </a:r>
            <a:endParaRPr lang="cs-CZ" sz="1100" b="1" dirty="0"/>
          </a:p>
        </p:txBody>
      </p:sp>
      <p:sp>
        <p:nvSpPr>
          <p:cNvPr id="10" name="Obdélník 9"/>
          <p:cNvSpPr/>
          <p:nvPr/>
        </p:nvSpPr>
        <p:spPr>
          <a:xfrm>
            <a:off x="7075752" y="5084018"/>
            <a:ext cx="14164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/>
              <a:t>Datum se vyplní automaticky.</a:t>
            </a:r>
            <a:endParaRPr lang="cs-CZ" sz="1100" b="1" dirty="0"/>
          </a:p>
        </p:txBody>
      </p:sp>
      <p:cxnSp>
        <p:nvCxnSpPr>
          <p:cNvPr id="11" name="Přímá spojnice se šipkou 10"/>
          <p:cNvCxnSpPr/>
          <p:nvPr/>
        </p:nvCxnSpPr>
        <p:spPr>
          <a:xfrm flipH="1">
            <a:off x="5364088" y="5300628"/>
            <a:ext cx="1711664" cy="3501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2" name="Skupina 11"/>
          <p:cNvGrpSpPr/>
          <p:nvPr/>
        </p:nvGrpSpPr>
        <p:grpSpPr>
          <a:xfrm>
            <a:off x="5148064" y="980728"/>
            <a:ext cx="3978249" cy="1728192"/>
            <a:chOff x="5148064" y="3985645"/>
            <a:chExt cx="3978249" cy="1728192"/>
          </a:xfrm>
        </p:grpSpPr>
        <p:sp>
          <p:nvSpPr>
            <p:cNvPr id="13" name="Obdélník 12"/>
            <p:cNvSpPr/>
            <p:nvPr/>
          </p:nvSpPr>
          <p:spPr>
            <a:xfrm>
              <a:off x="7098340" y="3985645"/>
              <a:ext cx="2027973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1100" b="1" dirty="0" smtClean="0"/>
                <a:t>Jednotlivé elektronické přílohy nahrajete do žádosti </a:t>
              </a:r>
              <a:br>
                <a:rPr lang="cs-CZ" sz="1100" b="1" dirty="0" smtClean="0"/>
              </a:br>
              <a:r>
                <a:rPr lang="cs-CZ" sz="1100" b="1" dirty="0" smtClean="0"/>
                <a:t>po kliknutí na toto pole, velikost souborů je limitována 20 MB.</a:t>
              </a:r>
              <a:endParaRPr lang="cs-CZ" sz="1100" b="1" dirty="0"/>
            </a:p>
          </p:txBody>
        </p:sp>
        <p:cxnSp>
          <p:nvCxnSpPr>
            <p:cNvPr id="14" name="Přímá spojnice se šipkou 13"/>
            <p:cNvCxnSpPr/>
            <p:nvPr/>
          </p:nvCxnSpPr>
          <p:spPr>
            <a:xfrm flipH="1" flipV="1">
              <a:off x="5148064" y="4149080"/>
              <a:ext cx="1927688" cy="30592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Přímá spojnice se šipkou 14"/>
            <p:cNvCxnSpPr>
              <a:stCxn id="13" idx="1"/>
            </p:cNvCxnSpPr>
            <p:nvPr/>
          </p:nvCxnSpPr>
          <p:spPr>
            <a:xfrm flipH="1" flipV="1">
              <a:off x="5148064" y="4302042"/>
              <a:ext cx="1950276" cy="1529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Přímá spojnice se šipkou 15"/>
            <p:cNvCxnSpPr>
              <a:stCxn id="13" idx="1"/>
            </p:cNvCxnSpPr>
            <p:nvPr/>
          </p:nvCxnSpPr>
          <p:spPr>
            <a:xfrm flipH="1">
              <a:off x="5148064" y="4455005"/>
              <a:ext cx="1950276" cy="17871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Přímá spojnice se šipkou 16"/>
            <p:cNvCxnSpPr>
              <a:stCxn id="13" idx="1"/>
            </p:cNvCxnSpPr>
            <p:nvPr/>
          </p:nvCxnSpPr>
          <p:spPr>
            <a:xfrm flipH="1">
              <a:off x="5148064" y="4455005"/>
              <a:ext cx="1950276" cy="55817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Přímá spojnice se šipkou 17"/>
            <p:cNvCxnSpPr>
              <a:stCxn id="13" idx="1"/>
            </p:cNvCxnSpPr>
            <p:nvPr/>
          </p:nvCxnSpPr>
          <p:spPr>
            <a:xfrm flipH="1">
              <a:off x="5148064" y="4455005"/>
              <a:ext cx="1950276" cy="82678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Přímá spojnice se šipkou 18"/>
            <p:cNvCxnSpPr>
              <a:stCxn id="13" idx="1"/>
            </p:cNvCxnSpPr>
            <p:nvPr/>
          </p:nvCxnSpPr>
          <p:spPr>
            <a:xfrm flipH="1">
              <a:off x="5148064" y="4455005"/>
              <a:ext cx="1950276" cy="12588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4" t="81274" r="71659" b="15651"/>
          <a:stretch/>
        </p:blipFill>
        <p:spPr bwMode="auto">
          <a:xfrm>
            <a:off x="2195736" y="6165304"/>
            <a:ext cx="1368152" cy="25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Přímá spojnice se šipkou 20"/>
          <p:cNvCxnSpPr>
            <a:stCxn id="9" idx="3"/>
            <a:endCxn id="20" idx="1"/>
          </p:cNvCxnSpPr>
          <p:nvPr/>
        </p:nvCxnSpPr>
        <p:spPr>
          <a:xfrm>
            <a:off x="1835696" y="3927807"/>
            <a:ext cx="360040" cy="23661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Přímá spojnice se šipkou 32"/>
          <p:cNvCxnSpPr>
            <a:stCxn id="13" idx="1"/>
          </p:cNvCxnSpPr>
          <p:nvPr/>
        </p:nvCxnSpPr>
        <p:spPr>
          <a:xfrm flipH="1">
            <a:off x="5148064" y="1450088"/>
            <a:ext cx="1950276" cy="1770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Přímá spojnice se šipkou 35"/>
          <p:cNvCxnSpPr>
            <a:stCxn id="13" idx="1"/>
          </p:cNvCxnSpPr>
          <p:nvPr/>
        </p:nvCxnSpPr>
        <p:spPr>
          <a:xfrm flipH="1">
            <a:off x="5114297" y="1450088"/>
            <a:ext cx="1984043" cy="3347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Obdélník 21"/>
          <p:cNvSpPr/>
          <p:nvPr/>
        </p:nvSpPr>
        <p:spPr>
          <a:xfrm>
            <a:off x="7098340" y="5579902"/>
            <a:ext cx="16501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/>
              <a:t>Doplňte jméno žadatele.</a:t>
            </a:r>
            <a:endParaRPr lang="cs-CZ" sz="1100" b="1" dirty="0"/>
          </a:p>
        </p:txBody>
      </p:sp>
      <p:cxnSp>
        <p:nvCxnSpPr>
          <p:cNvPr id="23" name="Přímá spojnice se šipkou 22"/>
          <p:cNvCxnSpPr>
            <a:stCxn id="22" idx="1"/>
          </p:cNvCxnSpPr>
          <p:nvPr/>
        </p:nvCxnSpPr>
        <p:spPr>
          <a:xfrm flipH="1">
            <a:off x="3724354" y="5710707"/>
            <a:ext cx="3373986" cy="846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Obdélník 23"/>
          <p:cNvSpPr/>
          <p:nvPr/>
        </p:nvSpPr>
        <p:spPr>
          <a:xfrm>
            <a:off x="3724354" y="6234736"/>
            <a:ext cx="33513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>
                <a:solidFill>
                  <a:schemeClr val="accent2"/>
                </a:solidFill>
              </a:rPr>
              <a:t>Podpis</a:t>
            </a:r>
            <a:r>
              <a:rPr lang="cs-CZ" sz="1100" b="1" dirty="0" smtClean="0"/>
              <a:t> žádosti je vysvětlen na následující stránce.</a:t>
            </a:r>
            <a:endParaRPr lang="cs-CZ" sz="1100" b="1" dirty="0"/>
          </a:p>
        </p:txBody>
      </p:sp>
      <p:cxnSp>
        <p:nvCxnSpPr>
          <p:cNvPr id="25" name="Přímá spojnice se šipkou 24"/>
          <p:cNvCxnSpPr/>
          <p:nvPr/>
        </p:nvCxnSpPr>
        <p:spPr>
          <a:xfrm flipH="1" flipV="1">
            <a:off x="3724354" y="5980078"/>
            <a:ext cx="415598" cy="2546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71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2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 txBox="1">
            <a:spLocks/>
          </p:cNvSpPr>
          <p:nvPr/>
        </p:nvSpPr>
        <p:spPr>
          <a:xfrm>
            <a:off x="1160754" y="484211"/>
            <a:ext cx="7283152" cy="3310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900" b="1" dirty="0">
                <a:solidFill>
                  <a:schemeClr val="bg1">
                    <a:lumMod val="50000"/>
                  </a:schemeClr>
                </a:solidFill>
              </a:rPr>
              <a:t>Vyplňujeme</a:t>
            </a:r>
            <a:r>
              <a:rPr lang="cs-CZ" sz="1900" b="1" dirty="0"/>
              <a:t> </a:t>
            </a:r>
            <a:r>
              <a:rPr lang="cs-CZ" sz="1900" b="1" dirty="0">
                <a:solidFill>
                  <a:schemeClr val="accent2"/>
                </a:solidFill>
              </a:rPr>
              <a:t>Žádost </a:t>
            </a:r>
            <a:r>
              <a:rPr lang="cs-CZ" sz="1900" b="1" dirty="0" smtClean="0">
                <a:solidFill>
                  <a:schemeClr val="accent2"/>
                </a:solidFill>
              </a:rPr>
              <a:t>(fyzická osoba podnikající)</a:t>
            </a:r>
            <a:endParaRPr lang="cs-CZ" sz="1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433693"/>
            <a:ext cx="432048" cy="432048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4" t="23423" r="51149" b="47267"/>
          <a:stretch/>
        </p:blipFill>
        <p:spPr bwMode="auto">
          <a:xfrm>
            <a:off x="2123728" y="1556792"/>
            <a:ext cx="4893277" cy="301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Pravá složená závorka 22"/>
          <p:cNvSpPr/>
          <p:nvPr/>
        </p:nvSpPr>
        <p:spPr>
          <a:xfrm>
            <a:off x="7042442" y="1988840"/>
            <a:ext cx="220436" cy="1368152"/>
          </a:xfrm>
          <a:prstGeom prst="righ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bdélník 23"/>
          <p:cNvSpPr/>
          <p:nvPr/>
        </p:nvSpPr>
        <p:spPr>
          <a:xfrm>
            <a:off x="7262878" y="2060848"/>
            <a:ext cx="1773618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50" b="1" dirty="0" smtClean="0"/>
              <a:t>Žádost lze </a:t>
            </a:r>
            <a:r>
              <a:rPr lang="cs-CZ" sz="1050" b="1" dirty="0" smtClean="0">
                <a:solidFill>
                  <a:schemeClr val="accent2"/>
                </a:solidFill>
              </a:rPr>
              <a:t>odeslat bez elektronického podpisu </a:t>
            </a:r>
            <a:r>
              <a:rPr lang="cs-CZ" sz="1050" b="1" dirty="0" smtClean="0"/>
              <a:t>nebo s </a:t>
            </a:r>
            <a:r>
              <a:rPr lang="cs-CZ" sz="1050" b="1" dirty="0" smtClean="0">
                <a:solidFill>
                  <a:schemeClr val="accent2"/>
                </a:solidFill>
              </a:rPr>
              <a:t>elektronickým podpisem</a:t>
            </a:r>
            <a:r>
              <a:rPr lang="cs-CZ" sz="1050" b="1" dirty="0" smtClean="0">
                <a:solidFill>
                  <a:schemeClr val="tx2"/>
                </a:solidFill>
              </a:rPr>
              <a:t>.</a:t>
            </a:r>
            <a:r>
              <a:rPr lang="cs-CZ" sz="1050" b="1" dirty="0" smtClean="0">
                <a:solidFill>
                  <a:schemeClr val="accent2"/>
                </a:solidFill>
              </a:rPr>
              <a:t> </a:t>
            </a:r>
          </a:p>
          <a:p>
            <a:r>
              <a:rPr lang="cs-CZ" sz="1050" b="1" dirty="0" smtClean="0"/>
              <a:t>Každá z uvedených variant má v textu specifikováno, jak dál postupovat.</a:t>
            </a:r>
            <a:endParaRPr lang="cs-CZ" sz="1050" b="1" dirty="0"/>
          </a:p>
        </p:txBody>
      </p:sp>
      <p:grpSp>
        <p:nvGrpSpPr>
          <p:cNvPr id="25" name="Skupina 24"/>
          <p:cNvGrpSpPr/>
          <p:nvPr/>
        </p:nvGrpSpPr>
        <p:grpSpPr>
          <a:xfrm>
            <a:off x="107504" y="3530940"/>
            <a:ext cx="2016224" cy="938719"/>
            <a:chOff x="467544" y="3627048"/>
            <a:chExt cx="2016224" cy="938719"/>
          </a:xfrm>
        </p:grpSpPr>
        <p:sp>
          <p:nvSpPr>
            <p:cNvPr id="26" name="Obdélník 25"/>
            <p:cNvSpPr/>
            <p:nvPr/>
          </p:nvSpPr>
          <p:spPr>
            <a:xfrm>
              <a:off x="467544" y="3627048"/>
              <a:ext cx="1704445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cs-CZ" sz="1100" b="1" dirty="0" smtClean="0"/>
                <a:t>Žádost je možné </a:t>
              </a:r>
              <a:r>
                <a:rPr lang="cs-CZ" sz="1100" b="1" dirty="0" smtClean="0">
                  <a:solidFill>
                    <a:schemeClr val="accent2"/>
                  </a:solidFill>
                </a:rPr>
                <a:t>uložit</a:t>
              </a:r>
              <a:r>
                <a:rPr lang="cs-CZ" sz="1100" b="1" dirty="0" smtClean="0"/>
                <a:t> rozpracovanou,</a:t>
              </a:r>
            </a:p>
            <a:p>
              <a:r>
                <a:rPr lang="cs-CZ" sz="1100" b="1" dirty="0" smtClean="0">
                  <a:solidFill>
                    <a:schemeClr val="accent2"/>
                  </a:solidFill>
                </a:rPr>
                <a:t>vytisknout</a:t>
              </a:r>
            </a:p>
            <a:p>
              <a:r>
                <a:rPr lang="cs-CZ" sz="1100" b="1" dirty="0" smtClean="0"/>
                <a:t>nebo </a:t>
              </a:r>
              <a:r>
                <a:rPr lang="cs-CZ" sz="1100" b="1" dirty="0" smtClean="0">
                  <a:solidFill>
                    <a:schemeClr val="accent2"/>
                  </a:solidFill>
                </a:rPr>
                <a:t>exportovat</a:t>
              </a:r>
              <a:r>
                <a:rPr lang="cs-CZ" sz="1100" b="1" dirty="0" smtClean="0"/>
                <a:t> do formátu </a:t>
              </a:r>
              <a:r>
                <a:rPr lang="cs-CZ" sz="1100" b="1" dirty="0" err="1" smtClean="0"/>
                <a:t>pdf</a:t>
              </a:r>
              <a:r>
                <a:rPr lang="cs-CZ" sz="1100" b="1" dirty="0" smtClean="0"/>
                <a:t>.</a:t>
              </a:r>
              <a:endParaRPr lang="cs-CZ" sz="1100" b="1" dirty="0"/>
            </a:p>
          </p:txBody>
        </p:sp>
        <p:cxnSp>
          <p:nvCxnSpPr>
            <p:cNvPr id="27" name="Přímá spojnice se šipkou 26"/>
            <p:cNvCxnSpPr/>
            <p:nvPr/>
          </p:nvCxnSpPr>
          <p:spPr>
            <a:xfrm flipV="1">
              <a:off x="1907704" y="3789041"/>
              <a:ext cx="576064" cy="2067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Přímá spojnice se šipkou 27"/>
            <p:cNvCxnSpPr/>
            <p:nvPr/>
          </p:nvCxnSpPr>
          <p:spPr>
            <a:xfrm>
              <a:off x="1907704" y="3995785"/>
              <a:ext cx="576064" cy="15329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Přímá spojnice se šipkou 28"/>
            <p:cNvCxnSpPr/>
            <p:nvPr/>
          </p:nvCxnSpPr>
          <p:spPr>
            <a:xfrm>
              <a:off x="1907704" y="4011768"/>
              <a:ext cx="576064" cy="4253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0" name="Obdélník 29"/>
          <p:cNvSpPr/>
          <p:nvPr/>
        </p:nvSpPr>
        <p:spPr>
          <a:xfrm>
            <a:off x="7260043" y="3980964"/>
            <a:ext cx="170444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b="1" dirty="0" smtClean="0">
                <a:solidFill>
                  <a:schemeClr val="accent2"/>
                </a:solidFill>
              </a:rPr>
              <a:t>Žádost se odešle </a:t>
            </a:r>
            <a:r>
              <a:rPr lang="cs-CZ" sz="1100" b="1" dirty="0" smtClean="0"/>
              <a:t/>
            </a:r>
            <a:br>
              <a:rPr lang="cs-CZ" sz="1100" b="1" dirty="0" smtClean="0"/>
            </a:br>
            <a:r>
              <a:rPr lang="cs-CZ" sz="1100" b="1" dirty="0" smtClean="0"/>
              <a:t>až po kliknutí na jedno </a:t>
            </a:r>
            <a:br>
              <a:rPr lang="cs-CZ" sz="1100" b="1" dirty="0" smtClean="0"/>
            </a:br>
            <a:r>
              <a:rPr lang="cs-CZ" sz="1100" b="1" dirty="0" smtClean="0"/>
              <a:t>z uvedených polí!</a:t>
            </a:r>
            <a:endParaRPr lang="cs-CZ" sz="1100" b="1" dirty="0"/>
          </a:p>
        </p:txBody>
      </p:sp>
      <p:cxnSp>
        <p:nvCxnSpPr>
          <p:cNvPr id="31" name="Přímá spojnice se šipkou 30"/>
          <p:cNvCxnSpPr>
            <a:stCxn id="30" idx="1"/>
          </p:cNvCxnSpPr>
          <p:nvPr/>
        </p:nvCxnSpPr>
        <p:spPr>
          <a:xfrm flipH="1" flipV="1">
            <a:off x="5433261" y="2108756"/>
            <a:ext cx="1826782" cy="2172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Přímá spojnice se šipkou 31"/>
          <p:cNvCxnSpPr>
            <a:stCxn id="30" idx="1"/>
          </p:cNvCxnSpPr>
          <p:nvPr/>
        </p:nvCxnSpPr>
        <p:spPr>
          <a:xfrm flipH="1" flipV="1">
            <a:off x="5721293" y="2947746"/>
            <a:ext cx="1538750" cy="1333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68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734752"/>
              </p:ext>
            </p:extLst>
          </p:nvPr>
        </p:nvGraphicFramePr>
        <p:xfrm>
          <a:off x="539552" y="2142148"/>
          <a:ext cx="822960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dotační</a:t>
                      </a:r>
                      <a:r>
                        <a:rPr lang="cs-CZ" baseline="0" dirty="0" smtClean="0"/>
                        <a:t> program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kontaktní osoba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telefon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e-mail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kultury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Štěpánka Ostárková,</a:t>
                      </a:r>
                      <a:r>
                        <a:rPr lang="cs-CZ" sz="1200" baseline="0" dirty="0" smtClean="0"/>
                        <a:t> DiS.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 smtClean="0"/>
                        <a:t>599 480 913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>
                          <a:hlinkClick r:id="rId3"/>
                        </a:rPr>
                        <a:t>sostarkova@moporuba.cz</a:t>
                      </a:r>
                      <a:endParaRPr lang="cs-CZ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ochrany životního</a:t>
                      </a:r>
                      <a:r>
                        <a:rPr lang="cs-CZ" sz="1200" baseline="0" dirty="0" smtClean="0"/>
                        <a:t> prostředí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Ing. Monika </a:t>
                      </a:r>
                      <a:r>
                        <a:rPr lang="cs-CZ" sz="1200" dirty="0" err="1" smtClean="0"/>
                        <a:t>Švigostová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 smtClean="0"/>
                        <a:t>599 480 620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 smtClean="0">
                          <a:hlinkClick r:id="rId4"/>
                        </a:rPr>
                        <a:t>msvigostova@moporuba.cz</a:t>
                      </a:r>
                      <a:endParaRPr lang="cs-CZ" sz="1200" dirty="0" smtClean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sociální a zdravotní péče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Jana </a:t>
                      </a:r>
                      <a:r>
                        <a:rPr lang="cs-CZ" sz="1200" dirty="0" err="1" smtClean="0"/>
                        <a:t>Dolinková</a:t>
                      </a:r>
                      <a:r>
                        <a:rPr lang="cs-CZ" sz="1200" dirty="0" smtClean="0"/>
                        <a:t>, DiS.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 smtClean="0"/>
                        <a:t>599 481 555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>
                          <a:hlinkClick r:id="rId5"/>
                        </a:rPr>
                        <a:t>jdolinkova@moporuba.cz</a:t>
                      </a:r>
                      <a:endParaRPr lang="cs-CZ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sportu a volnočasových aktivit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Mgr. Lucie</a:t>
                      </a:r>
                      <a:r>
                        <a:rPr lang="cs-CZ" sz="1200" baseline="0" dirty="0" smtClean="0"/>
                        <a:t> Cholevová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 smtClean="0"/>
                        <a:t>599 480 914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>
                          <a:hlinkClick r:id="rId6"/>
                        </a:rPr>
                        <a:t>lcholevova@moporuba.cz</a:t>
                      </a:r>
                      <a:endParaRPr lang="cs-CZ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vzdělávání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Mgr. Kateřina Švejdová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 smtClean="0"/>
                        <a:t>599 480 591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>
                          <a:hlinkClick r:id="rId7"/>
                        </a:rPr>
                        <a:t>ksvejdova@moporuba.cz</a:t>
                      </a:r>
                      <a:endParaRPr lang="cs-CZ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ostatní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200" dirty="0" smtClean="0"/>
                        <a:t>podle obsahu</a:t>
                      </a:r>
                      <a:r>
                        <a:rPr lang="cs-CZ" sz="1200" baseline="0" dirty="0" smtClean="0"/>
                        <a:t> jedna z výše uvedených kontaktních osob</a:t>
                      </a:r>
                      <a:endParaRPr lang="cs-CZ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cs-CZ" sz="12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Důležité kontakty</a:t>
            </a:r>
            <a:endParaRPr lang="cs-CZ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539552" y="1628800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Kontaktní osoby pro vyhlášené dotační programy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71097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67544" y="2143397"/>
            <a:ext cx="8424936" cy="4525963"/>
          </a:xfrm>
        </p:spPr>
        <p:txBody>
          <a:bodyPr/>
          <a:lstStyle/>
          <a:p>
            <a:r>
              <a:rPr lang="cs-CZ" dirty="0" smtClean="0"/>
              <a:t>Technická podpora</a:t>
            </a:r>
          </a:p>
          <a:p>
            <a:pPr lvl="1"/>
            <a:endParaRPr lang="cs-CZ" dirty="0" smtClean="0"/>
          </a:p>
          <a:p>
            <a:pPr lvl="1"/>
            <a:r>
              <a:rPr lang="cs-CZ" dirty="0"/>
              <a:t>Call centrum		E: helpdesk.dotace@ostrava.cz</a:t>
            </a:r>
          </a:p>
          <a:p>
            <a:pPr marL="457200" lvl="1" indent="0">
              <a:buNone/>
            </a:pPr>
            <a:r>
              <a:rPr lang="cs-CZ" dirty="0" smtClean="0"/>
              <a:t>				T</a:t>
            </a:r>
            <a:r>
              <a:rPr lang="cs-CZ" dirty="0"/>
              <a:t>: 844 121 314 </a:t>
            </a:r>
          </a:p>
          <a:p>
            <a:pPr lvl="1"/>
            <a:r>
              <a:rPr lang="cs-CZ" dirty="0" smtClean="0"/>
              <a:t>Roman </a:t>
            </a:r>
            <a:r>
              <a:rPr lang="cs-CZ" dirty="0" err="1" smtClean="0"/>
              <a:t>Musialek</a:t>
            </a:r>
            <a:r>
              <a:rPr lang="cs-CZ" dirty="0" smtClean="0"/>
              <a:t>	T: 555 135 647</a:t>
            </a:r>
          </a:p>
          <a:p>
            <a:pPr lvl="1"/>
            <a:r>
              <a:rPr lang="cs-CZ" dirty="0" err="1" smtClean="0"/>
              <a:t>Servicedesk</a:t>
            </a:r>
            <a:r>
              <a:rPr lang="cs-CZ" dirty="0" smtClean="0"/>
              <a:t>		T: 599 445 555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Důležité kontakty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88840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Úmob Poruba 2017 - oficiální šablona">
  <a:themeElements>
    <a:clrScheme name="PORUBA">
      <a:dk1>
        <a:srgbClr val="0C3D63"/>
      </a:dk1>
      <a:lt1>
        <a:sysClr val="window" lastClr="FFFFFF"/>
      </a:lt1>
      <a:dk2>
        <a:srgbClr val="0C3D63"/>
      </a:dk2>
      <a:lt2>
        <a:srgbClr val="EEECE1"/>
      </a:lt2>
      <a:accent1>
        <a:srgbClr val="00A8D7"/>
      </a:accent1>
      <a:accent2>
        <a:srgbClr val="E5097F"/>
      </a:accent2>
      <a:accent3>
        <a:srgbClr val="FECC00"/>
      </a:accent3>
      <a:accent4>
        <a:srgbClr val="B0CB1F"/>
      </a:accent4>
      <a:accent5>
        <a:srgbClr val="42B599"/>
      </a:accent5>
      <a:accent6>
        <a:srgbClr val="CB5499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</TotalTime>
  <Words>902</Words>
  <Application>Microsoft Office PowerPoint</Application>
  <PresentationFormat>Předvádění na obrazovce (4:3)</PresentationFormat>
  <Paragraphs>206</Paragraphs>
  <Slides>27</Slides>
  <Notes>27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28" baseType="lpstr">
      <vt:lpstr>Úmob Poruba 2017 - oficiální šablona</vt:lpstr>
      <vt:lpstr>Prezentace aplikace PowerPoint</vt:lpstr>
      <vt:lpstr>Obsah</vt:lpstr>
      <vt:lpstr>Začínáme</vt:lpstr>
      <vt:lpstr>Prezentace aplikace PowerPoint</vt:lpstr>
      <vt:lpstr>Prezentace aplikace PowerPoint</vt:lpstr>
      <vt:lpstr>Zásady pro poskytování účelových dotací  z rozpočtu SMO-MOb Poruba na rok 2021</vt:lpstr>
      <vt:lpstr>Prezentace aplikace PowerPoint</vt:lpstr>
      <vt:lpstr>Instalace 602xml filler</vt:lpstr>
      <vt:lpstr>Prezentace aplikace PowerPoint</vt:lpstr>
      <vt:lpstr>Vyplňujeme Žádost (právnická osoba)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Vyplňujeme Žádost (fyzická osoba nepodnikající)</vt:lpstr>
      <vt:lpstr>Prezentace aplikace PowerPoint</vt:lpstr>
      <vt:lpstr>Prezentace aplikace PowerPoint</vt:lpstr>
      <vt:lpstr>Prezentace aplikace PowerPoint</vt:lpstr>
      <vt:lpstr>Vyplňujeme Žádost (fyzická osoba podnikající)</vt:lpstr>
      <vt:lpstr>Prezentace aplikace PowerPoint</vt:lpstr>
      <vt:lpstr>Prezentace aplikace PowerPoint</vt:lpstr>
      <vt:lpstr>Prezentace aplikace PowerPoint</vt:lpstr>
      <vt:lpstr>Prezentace aplikace PowerPoint</vt:lpstr>
      <vt:lpstr>Důležité kontakty</vt:lpstr>
      <vt:lpstr>Důležité kontakty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Mahuliaková Martina, Ing.</dc:creator>
  <cp:lastModifiedBy>Hana Kremerová</cp:lastModifiedBy>
  <cp:revision>116</cp:revision>
  <dcterms:created xsi:type="dcterms:W3CDTF">2020-10-29T08:01:12Z</dcterms:created>
  <dcterms:modified xsi:type="dcterms:W3CDTF">2020-11-11T10:34:18Z</dcterms:modified>
</cp:coreProperties>
</file>